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471" r:id="rId2"/>
    <p:sldId id="829" r:id="rId3"/>
    <p:sldId id="518" r:id="rId4"/>
    <p:sldId id="879" r:id="rId5"/>
    <p:sldId id="465" r:id="rId6"/>
    <p:sldId id="543" r:id="rId7"/>
    <p:sldId id="827" r:id="rId8"/>
    <p:sldId id="828" r:id="rId9"/>
    <p:sldId id="815" r:id="rId10"/>
    <p:sldId id="824" r:id="rId11"/>
    <p:sldId id="552" r:id="rId12"/>
    <p:sldId id="816" r:id="rId13"/>
    <p:sldId id="826" r:id="rId14"/>
    <p:sldId id="817" r:id="rId15"/>
    <p:sldId id="830" r:id="rId16"/>
    <p:sldId id="834" r:id="rId17"/>
    <p:sldId id="812" r:id="rId18"/>
    <p:sldId id="823" r:id="rId19"/>
    <p:sldId id="822" r:id="rId20"/>
    <p:sldId id="836" r:id="rId21"/>
    <p:sldId id="843" r:id="rId22"/>
    <p:sldId id="906" r:id="rId23"/>
    <p:sldId id="835" r:id="rId24"/>
    <p:sldId id="903" r:id="rId25"/>
    <p:sldId id="904" r:id="rId26"/>
    <p:sldId id="905" r:id="rId27"/>
    <p:sldId id="838" r:id="rId28"/>
    <p:sldId id="839" r:id="rId29"/>
    <p:sldId id="757" r:id="rId30"/>
    <p:sldId id="708" r:id="rId31"/>
    <p:sldId id="743" r:id="rId32"/>
    <p:sldId id="748" r:id="rId33"/>
    <p:sldId id="749" r:id="rId34"/>
    <p:sldId id="750" r:id="rId35"/>
    <p:sldId id="755" r:id="rId36"/>
    <p:sldId id="783" r:id="rId37"/>
    <p:sldId id="781" r:id="rId38"/>
    <p:sldId id="775" r:id="rId39"/>
    <p:sldId id="778" r:id="rId40"/>
    <p:sldId id="779" r:id="rId41"/>
    <p:sldId id="770" r:id="rId42"/>
    <p:sldId id="771" r:id="rId43"/>
    <p:sldId id="777" r:id="rId44"/>
    <p:sldId id="776" r:id="rId45"/>
    <p:sldId id="774" r:id="rId46"/>
    <p:sldId id="782" r:id="rId47"/>
    <p:sldId id="811" r:id="rId48"/>
    <p:sldId id="846" r:id="rId49"/>
    <p:sldId id="864" r:id="rId50"/>
    <p:sldId id="863" r:id="rId51"/>
    <p:sldId id="862" r:id="rId52"/>
    <p:sldId id="869" r:id="rId53"/>
    <p:sldId id="867" r:id="rId54"/>
    <p:sldId id="870" r:id="rId55"/>
    <p:sldId id="866" r:id="rId56"/>
    <p:sldId id="871" r:id="rId57"/>
    <p:sldId id="872" r:id="rId58"/>
    <p:sldId id="902" r:id="rId59"/>
    <p:sldId id="860" r:id="rId60"/>
    <p:sldId id="873" r:id="rId61"/>
    <p:sldId id="859" r:id="rId62"/>
    <p:sldId id="858" r:id="rId63"/>
    <p:sldId id="857" r:id="rId64"/>
    <p:sldId id="855" r:id="rId65"/>
    <p:sldId id="854" r:id="rId66"/>
    <p:sldId id="851" r:id="rId67"/>
    <p:sldId id="852" r:id="rId68"/>
    <p:sldId id="847" r:id="rId69"/>
    <p:sldId id="887" r:id="rId70"/>
    <p:sldId id="888" r:id="rId71"/>
    <p:sldId id="889" r:id="rId72"/>
    <p:sldId id="890" r:id="rId73"/>
    <p:sldId id="891" r:id="rId74"/>
    <p:sldId id="892" r:id="rId75"/>
    <p:sldId id="893" r:id="rId76"/>
    <p:sldId id="894" r:id="rId77"/>
    <p:sldId id="895" r:id="rId78"/>
    <p:sldId id="896" r:id="rId79"/>
    <p:sldId id="897" r:id="rId80"/>
    <p:sldId id="898" r:id="rId81"/>
    <p:sldId id="899" r:id="rId82"/>
    <p:sldId id="900" r:id="rId83"/>
    <p:sldId id="901" r:id="rId84"/>
  </p:sldIdLst>
  <p:sldSz cx="9144000" cy="6858000" type="screen4x3"/>
  <p:notesSz cx="6934200" cy="9234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89800"/>
    <a:srgbClr val="FFE471"/>
    <a:srgbClr val="000066"/>
    <a:srgbClr val="8A0000"/>
    <a:srgbClr val="CC3300"/>
    <a:srgbClr val="FFFFFF"/>
    <a:srgbClr val="FFFF00"/>
    <a:srgbClr val="FF3300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 varScale="1">
        <p:scale>
          <a:sx n="64" d="100"/>
          <a:sy n="64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41911-E822-4173-8C0F-78078FD8A60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0829C6-CCEB-4E84-9B1A-F0FBBC441646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Read initial hourly files</a:t>
          </a:r>
          <a:endParaRPr lang="en-US" sz="1400" b="1" dirty="0">
            <a:solidFill>
              <a:schemeClr val="tx1"/>
            </a:solidFill>
          </a:endParaRPr>
        </a:p>
      </dgm:t>
    </dgm:pt>
    <dgm:pt modelId="{EA9E8C8B-06EA-4250-BB6D-843F311DFBD5}" type="parTrans" cxnId="{4E402769-2316-4794-9487-B4712D6EF6DB}">
      <dgm:prSet/>
      <dgm:spPr/>
      <dgm:t>
        <a:bodyPr/>
        <a:lstStyle/>
        <a:p>
          <a:endParaRPr lang="en-US"/>
        </a:p>
      </dgm:t>
    </dgm:pt>
    <dgm:pt modelId="{C14D39A0-7029-4550-BFF0-D671C7EEDA29}" type="sibTrans" cxnId="{4E402769-2316-4794-9487-B4712D6EF6DB}">
      <dgm:prSet/>
      <dgm:spPr/>
      <dgm:t>
        <a:bodyPr/>
        <a:lstStyle/>
        <a:p>
          <a:endParaRPr lang="en-US"/>
        </a:p>
      </dgm:t>
    </dgm:pt>
    <dgm:pt modelId="{A82F8088-5F88-4449-8B72-A87FBD8A3994}">
      <dgm:prSet phldrT="[Text]"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Spline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and filter SC attitude</a:t>
          </a:r>
          <a:endParaRPr lang="en-US" sz="1400" b="1" dirty="0">
            <a:solidFill>
              <a:schemeClr val="tx1"/>
            </a:solidFill>
          </a:endParaRPr>
        </a:p>
      </dgm:t>
    </dgm:pt>
    <dgm:pt modelId="{D0B3CBE2-2F37-463D-B6BF-DB5D75F51EEA}" type="parTrans" cxnId="{1FE8E204-F9CC-43D6-A6E9-BD2E8462D7C8}">
      <dgm:prSet/>
      <dgm:spPr/>
      <dgm:t>
        <a:bodyPr/>
        <a:lstStyle/>
        <a:p>
          <a:endParaRPr lang="en-US"/>
        </a:p>
      </dgm:t>
    </dgm:pt>
    <dgm:pt modelId="{79285E94-C474-45A1-A288-E2A36BF2FA19}" type="sibTrans" cxnId="{1FE8E204-F9CC-43D6-A6E9-BD2E8462D7C8}">
      <dgm:prSet/>
      <dgm:spPr/>
      <dgm:t>
        <a:bodyPr/>
        <a:lstStyle/>
        <a:p>
          <a:endParaRPr lang="en-US"/>
        </a:p>
      </dgm:t>
    </dgm:pt>
    <dgm:pt modelId="{69FBA179-7A6F-4A92-8783-B4CD91DDA3BA}">
      <dgm:prSet phldrT="[Text]"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Rotate IGRF into SC coordinates</a:t>
          </a:r>
          <a:endParaRPr lang="en-US" sz="1400" b="1" dirty="0">
            <a:solidFill>
              <a:schemeClr val="tx1"/>
            </a:solidFill>
          </a:endParaRPr>
        </a:p>
      </dgm:t>
    </dgm:pt>
    <dgm:pt modelId="{98AB1587-8CDD-4B4B-8792-B0799F34DC6C}" type="parTrans" cxnId="{425CCE0D-CD1C-4246-A60F-8EF98B4DA12B}">
      <dgm:prSet/>
      <dgm:spPr/>
      <dgm:t>
        <a:bodyPr/>
        <a:lstStyle/>
        <a:p>
          <a:endParaRPr lang="en-US"/>
        </a:p>
      </dgm:t>
    </dgm:pt>
    <dgm:pt modelId="{B3980F44-5AB8-43D7-B4AB-3F66EF75E737}" type="sibTrans" cxnId="{425CCE0D-CD1C-4246-A60F-8EF98B4DA12B}">
      <dgm:prSet/>
      <dgm:spPr/>
      <dgm:t>
        <a:bodyPr/>
        <a:lstStyle/>
        <a:p>
          <a:endParaRPr lang="en-US"/>
        </a:p>
      </dgm:t>
    </dgm:pt>
    <dgm:pt modelId="{5B7053DF-E594-4E7A-981B-ACBB81E0AE7D}">
      <dgm:prSet phldrT="[Text]"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Cross calibrate against IGRF: scale </a:t>
          </a:r>
          <a:r>
            <a:rPr kumimoji="0" lang="en-US" sz="1400" b="1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factorsLinear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regression   </a:t>
          </a:r>
          <a:r>
            <a:rPr kumimoji="0" lang="en-US" sz="1400" b="1" i="1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r>
            <a:rPr kumimoji="0" lang="en-US" sz="1400" b="1" i="1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rPr>
            <a:t>D</a:t>
          </a:r>
          <a:r>
            <a:rPr kumimoji="0" lang="en-US" sz="1400" b="1" i="1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</a:t>
          </a:r>
          <a:r>
            <a:rPr kumimoji="0" lang="en-US" sz="1400" b="1" i="0" u="none" strike="noStrike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j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= </a:t>
          </a:r>
          <a:r>
            <a:rPr kumimoji="0" lang="en-US" sz="1400" b="1" i="1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a</a:t>
          </a:r>
          <a:r>
            <a:rPr kumimoji="0" lang="en-US" sz="1400" b="1" i="0" u="none" strike="noStrike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j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+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pitchFamily="18" charset="2"/>
            </a:rPr>
            <a:t></a:t>
          </a:r>
          <a:r>
            <a:rPr kumimoji="0" lang="en-US" sz="1400" b="1" i="1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</a:t>
          </a:r>
          <a:r>
            <a:rPr kumimoji="0" lang="en-US" sz="1400" b="1" i="0" u="none" strike="noStrike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i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*</a:t>
          </a:r>
          <a:r>
            <a:rPr kumimoji="0" lang="en-US" sz="1400" b="1" i="1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</a:t>
          </a:r>
          <a:r>
            <a:rPr kumimoji="0" lang="en-US" sz="1400" b="1" i="0" u="none" strike="noStrike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i</a:t>
          </a:r>
          <a:endParaRPr lang="en-US" sz="1400" b="1" dirty="0">
            <a:solidFill>
              <a:schemeClr val="tx1"/>
            </a:solidFill>
          </a:endParaRPr>
        </a:p>
      </dgm:t>
    </dgm:pt>
    <dgm:pt modelId="{36FB30A6-B329-4DCA-9752-16B66D48F848}" type="parTrans" cxnId="{210F520C-1E13-4DE3-8C3C-FA41356FFF74}">
      <dgm:prSet/>
      <dgm:spPr/>
      <dgm:t>
        <a:bodyPr/>
        <a:lstStyle/>
        <a:p>
          <a:endParaRPr lang="en-US"/>
        </a:p>
      </dgm:t>
    </dgm:pt>
    <dgm:pt modelId="{E34C0BA0-2C52-4470-9F0A-AB9470F1BAB5}" type="sibTrans" cxnId="{210F520C-1E13-4DE3-8C3C-FA41356FFF74}">
      <dgm:prSet/>
      <dgm:spPr/>
      <dgm:t>
        <a:bodyPr/>
        <a:lstStyle/>
        <a:p>
          <a:endParaRPr lang="en-US"/>
        </a:p>
      </dgm:t>
    </dgm:pt>
    <dgm:pt modelId="{57F5C19B-F079-4D69-9311-B9DDFC2037A6}">
      <dgm:prSet phldrT="[Text]"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Subtract IGRF and Patch model</a:t>
          </a:r>
          <a:endParaRPr lang="en-US" sz="1400" b="1" dirty="0">
            <a:solidFill>
              <a:schemeClr val="tx1"/>
            </a:solidFill>
          </a:endParaRPr>
        </a:p>
      </dgm:t>
    </dgm:pt>
    <dgm:pt modelId="{2E942B7B-6CBD-49D2-9DA0-C9CC521EA56C}" type="parTrans" cxnId="{30271610-6C8B-4054-AF6F-DBBFBACD2281}">
      <dgm:prSet/>
      <dgm:spPr/>
      <dgm:t>
        <a:bodyPr/>
        <a:lstStyle/>
        <a:p>
          <a:endParaRPr lang="en-US"/>
        </a:p>
      </dgm:t>
    </dgm:pt>
    <dgm:pt modelId="{CC74A24E-308F-4B91-9555-260571003550}" type="sibTrans" cxnId="{30271610-6C8B-4054-AF6F-DBBFBACD2281}">
      <dgm:prSet/>
      <dgm:spPr/>
      <dgm:t>
        <a:bodyPr/>
        <a:lstStyle/>
        <a:p>
          <a:endParaRPr lang="en-US"/>
        </a:p>
      </dgm:t>
    </dgm:pt>
    <dgm:pt modelId="{9AE77A19-54A1-4342-BEE3-49382AFA715A}">
      <dgm:prSet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Fill in data  gaps</a:t>
          </a:r>
          <a:endParaRPr kumimoji="0" lang="en-US" sz="1400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gm:t>
    </dgm:pt>
    <dgm:pt modelId="{88D84CAB-98CB-4509-AF44-BF0FFA5C87E2}" type="parTrans" cxnId="{CC2D0E4D-C6B8-43E6-9896-F3C6F512DF5E}">
      <dgm:prSet/>
      <dgm:spPr/>
      <dgm:t>
        <a:bodyPr/>
        <a:lstStyle/>
        <a:p>
          <a:endParaRPr lang="en-US"/>
        </a:p>
      </dgm:t>
    </dgm:pt>
    <dgm:pt modelId="{C50B14E2-271D-4768-BCAB-A6ED7B3FCDCF}" type="sibTrans" cxnId="{CC2D0E4D-C6B8-43E6-9896-F3C6F512DF5E}">
      <dgm:prSet/>
      <dgm:spPr/>
      <dgm:t>
        <a:bodyPr/>
        <a:lstStyle/>
        <a:p>
          <a:endParaRPr lang="en-US"/>
        </a:p>
      </dgm:t>
    </dgm:pt>
    <dgm:pt modelId="{A16579CF-5560-415A-9ADB-FE2DC887E695}">
      <dgm:prSet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Filter: </a:t>
          </a:r>
          <a:r>
            <a:rPr kumimoji="0" lang="en-US" sz="1400" b="1" i="1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T</a:t>
          </a:r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&lt; 120 minutes</a:t>
          </a:r>
          <a:endParaRPr kumimoji="0" lang="en-US" sz="1400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gm:t>
    </dgm:pt>
    <dgm:pt modelId="{E9E1FBCE-776C-47B6-BE31-0A8F2C430F96}" type="parTrans" cxnId="{92D78231-EB59-4D47-8B6F-D89410578FC0}">
      <dgm:prSet/>
      <dgm:spPr/>
      <dgm:t>
        <a:bodyPr/>
        <a:lstStyle/>
        <a:p>
          <a:endParaRPr lang="en-US"/>
        </a:p>
      </dgm:t>
    </dgm:pt>
    <dgm:pt modelId="{9E345147-2BA1-42C4-A05C-70A40746EBB2}" type="sibTrans" cxnId="{92D78231-EB59-4D47-8B6F-D89410578FC0}">
      <dgm:prSet/>
      <dgm:spPr/>
      <dgm:t>
        <a:bodyPr/>
        <a:lstStyle/>
        <a:p>
          <a:endParaRPr lang="en-US"/>
        </a:p>
      </dgm:t>
    </dgm:pt>
    <dgm:pt modelId="{7E698B0C-7633-405A-989E-5DA254C07448}">
      <dgm:prSet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Produce Daily files for Final processing</a:t>
          </a:r>
          <a:endParaRPr kumimoji="0" lang="en-US" sz="1400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gm:t>
    </dgm:pt>
    <dgm:pt modelId="{182731D1-DADD-4FB0-ADBC-A7BD140270FD}" type="parTrans" cxnId="{D4BC8374-4221-4831-8BB0-6A67812067DD}">
      <dgm:prSet/>
      <dgm:spPr/>
      <dgm:t>
        <a:bodyPr/>
        <a:lstStyle/>
        <a:p>
          <a:endParaRPr lang="en-US"/>
        </a:p>
      </dgm:t>
    </dgm:pt>
    <dgm:pt modelId="{5E4FD191-E26A-49FB-AD3C-0CBFB2066F6B}" type="sibTrans" cxnId="{D4BC8374-4221-4831-8BB0-6A67812067DD}">
      <dgm:prSet/>
      <dgm:spPr/>
      <dgm:t>
        <a:bodyPr/>
        <a:lstStyle/>
        <a:p>
          <a:endParaRPr lang="en-US"/>
        </a:p>
      </dgm:t>
    </dgm:pt>
    <dgm:pt modelId="{1122D5D4-DA86-4E35-9609-308E1EFEC36B}">
      <dgm:prSet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Produce initial survey plots</a:t>
          </a:r>
          <a:endParaRPr kumimoji="0" lang="en-US" sz="1400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gm:t>
    </dgm:pt>
    <dgm:pt modelId="{1729CEFB-1083-4BE7-A570-B37F0A0BE426}" type="parTrans" cxnId="{9E5A35D7-615D-419D-9422-7CCF9E4A2C33}">
      <dgm:prSet/>
      <dgm:spPr/>
      <dgm:t>
        <a:bodyPr/>
        <a:lstStyle/>
        <a:p>
          <a:endParaRPr lang="en-US"/>
        </a:p>
      </dgm:t>
    </dgm:pt>
    <dgm:pt modelId="{CEE72F2C-AD10-4097-92D3-87AA2E0C56B3}" type="sibTrans" cxnId="{9E5A35D7-615D-419D-9422-7CCF9E4A2C33}">
      <dgm:prSet/>
      <dgm:spPr/>
      <dgm:t>
        <a:bodyPr/>
        <a:lstStyle/>
        <a:p>
          <a:endParaRPr lang="en-US"/>
        </a:p>
      </dgm:t>
    </dgm:pt>
    <dgm:pt modelId="{B8C0756C-8A00-43A3-811E-2B4A9F403F8A}" type="pres">
      <dgm:prSet presAssocID="{E4041911-E822-4173-8C0F-78078FD8A602}" presName="linearFlow" presStyleCnt="0">
        <dgm:presLayoutVars>
          <dgm:resizeHandles val="exact"/>
        </dgm:presLayoutVars>
      </dgm:prSet>
      <dgm:spPr/>
    </dgm:pt>
    <dgm:pt modelId="{A1442851-6542-4935-A8EA-B932BA7DB3E0}" type="pres">
      <dgm:prSet presAssocID="{C00829C6-CCEB-4E84-9B1A-F0FBBC441646}" presName="node" presStyleLbl="node1" presStyleIdx="0" presStyleCnt="9" custScaleX="209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F7EAB-BABC-4C22-BC7C-9C246BA042AE}" type="pres">
      <dgm:prSet presAssocID="{C14D39A0-7029-4550-BFF0-D671C7EEDA29}" presName="sibTrans" presStyleLbl="sibTrans2D1" presStyleIdx="0" presStyleCnt="8"/>
      <dgm:spPr/>
      <dgm:t>
        <a:bodyPr/>
        <a:lstStyle/>
        <a:p>
          <a:endParaRPr lang="en-US"/>
        </a:p>
      </dgm:t>
    </dgm:pt>
    <dgm:pt modelId="{2DA14930-F744-40CF-9BB1-37CF455D2A66}" type="pres">
      <dgm:prSet presAssocID="{C14D39A0-7029-4550-BFF0-D671C7EEDA29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179DF10-8045-4B19-8011-7442B966B9F1}" type="pres">
      <dgm:prSet presAssocID="{A82F8088-5F88-4449-8B72-A87FBD8A3994}" presName="node" presStyleLbl="node1" presStyleIdx="1" presStyleCnt="9" custScaleX="204110" custScaleY="134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71BBF1-F047-4675-8CC6-D18B7A699599}" type="pres">
      <dgm:prSet presAssocID="{79285E94-C474-45A1-A288-E2A36BF2FA19}" presName="sibTrans" presStyleLbl="sibTrans2D1" presStyleIdx="1" presStyleCnt="8"/>
      <dgm:spPr/>
      <dgm:t>
        <a:bodyPr/>
        <a:lstStyle/>
        <a:p>
          <a:endParaRPr lang="en-US"/>
        </a:p>
      </dgm:t>
    </dgm:pt>
    <dgm:pt modelId="{EBDAEE22-1017-4D47-8111-643D21B771F1}" type="pres">
      <dgm:prSet presAssocID="{79285E94-C474-45A1-A288-E2A36BF2FA19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3D94D574-F690-4AEA-B80D-9DC8903491A7}" type="pres">
      <dgm:prSet presAssocID="{69FBA179-7A6F-4A92-8783-B4CD91DDA3BA}" presName="node" presStyleLbl="node1" presStyleIdx="2" presStyleCnt="9" custScaleX="201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1B13E-553D-4D91-8FE1-ED70DBDB72F0}" type="pres">
      <dgm:prSet presAssocID="{B3980F44-5AB8-43D7-B4AB-3F66EF75E737}" presName="sibTrans" presStyleLbl="sibTrans2D1" presStyleIdx="2" presStyleCnt="8"/>
      <dgm:spPr/>
      <dgm:t>
        <a:bodyPr/>
        <a:lstStyle/>
        <a:p>
          <a:endParaRPr lang="en-US"/>
        </a:p>
      </dgm:t>
    </dgm:pt>
    <dgm:pt modelId="{E30CCBE1-3763-46EE-97DF-0280E7D72697}" type="pres">
      <dgm:prSet presAssocID="{B3980F44-5AB8-43D7-B4AB-3F66EF75E737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FE0DFD86-445C-4877-A678-6BDCE41485CA}" type="pres">
      <dgm:prSet presAssocID="{5B7053DF-E594-4E7A-981B-ACBB81E0AE7D}" presName="node" presStyleLbl="node1" presStyleIdx="3" presStyleCnt="9" custScaleX="201128" custScaleY="282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C4B22-E3E3-4C46-9541-D670EC994A20}" type="pres">
      <dgm:prSet presAssocID="{E34C0BA0-2C52-4470-9F0A-AB9470F1BAB5}" presName="sibTrans" presStyleLbl="sibTrans2D1" presStyleIdx="3" presStyleCnt="8"/>
      <dgm:spPr/>
      <dgm:t>
        <a:bodyPr/>
        <a:lstStyle/>
        <a:p>
          <a:endParaRPr lang="en-US"/>
        </a:p>
      </dgm:t>
    </dgm:pt>
    <dgm:pt modelId="{9766F9B8-621D-486F-A4A2-4FC8CE1D1F81}" type="pres">
      <dgm:prSet presAssocID="{E34C0BA0-2C52-4470-9F0A-AB9470F1BAB5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CA1AB73F-19FC-4357-B673-B46569A9E22C}" type="pres">
      <dgm:prSet presAssocID="{57F5C19B-F079-4D69-9311-B9DDFC2037A6}" presName="node" presStyleLbl="node1" presStyleIdx="4" presStyleCnt="9" custScaleX="196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6F542-25B2-4E92-9126-51DF34F0C560}" type="pres">
      <dgm:prSet presAssocID="{CC74A24E-308F-4B91-9555-260571003550}" presName="sibTrans" presStyleLbl="sibTrans2D1" presStyleIdx="4" presStyleCnt="8"/>
      <dgm:spPr/>
      <dgm:t>
        <a:bodyPr/>
        <a:lstStyle/>
        <a:p>
          <a:endParaRPr lang="en-US"/>
        </a:p>
      </dgm:t>
    </dgm:pt>
    <dgm:pt modelId="{D323B0E4-E393-45E6-A856-361C05D2E3AF}" type="pres">
      <dgm:prSet presAssocID="{CC74A24E-308F-4B91-9555-260571003550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F97A738A-D08C-4DB6-A677-F5FC90EF3FC9}" type="pres">
      <dgm:prSet presAssocID="{9AE77A19-54A1-4342-BEE3-49382AFA715A}" presName="node" presStyleLbl="node1" presStyleIdx="5" presStyleCnt="9" custScaleX="196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0E6AB-B8C8-4998-952C-456A18029FFE}" type="pres">
      <dgm:prSet presAssocID="{C50B14E2-271D-4768-BCAB-A6ED7B3FCDCF}" presName="sibTrans" presStyleLbl="sibTrans2D1" presStyleIdx="5" presStyleCnt="8"/>
      <dgm:spPr/>
      <dgm:t>
        <a:bodyPr/>
        <a:lstStyle/>
        <a:p>
          <a:endParaRPr lang="en-US"/>
        </a:p>
      </dgm:t>
    </dgm:pt>
    <dgm:pt modelId="{0A18F6AA-A44C-4ADD-8ACF-EFC5FE69D49D}" type="pres">
      <dgm:prSet presAssocID="{C50B14E2-271D-4768-BCAB-A6ED7B3FCDCF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BB5FAC35-B6C7-4A3C-857E-BA0D6C5984C8}" type="pres">
      <dgm:prSet presAssocID="{A16579CF-5560-415A-9ADB-FE2DC887E695}" presName="node" presStyleLbl="node1" presStyleIdx="6" presStyleCnt="9" custScaleX="197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106E9-ED8E-4AD5-96FB-F9DE2ED47AAE}" type="pres">
      <dgm:prSet presAssocID="{9E345147-2BA1-42C4-A05C-70A40746EBB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C7AE6D82-6307-4FF4-A903-6B4284DB4039}" type="pres">
      <dgm:prSet presAssocID="{9E345147-2BA1-42C4-A05C-70A40746EBB2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5134A51-C02A-460D-8D66-6569BE75519F}" type="pres">
      <dgm:prSet presAssocID="{7E698B0C-7633-405A-989E-5DA254C07448}" presName="node" presStyleLbl="node1" presStyleIdx="7" presStyleCnt="9" custScaleX="197774" custScaleY="121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A0CC8-B0C3-4ADB-B64A-F773674107D2}" type="pres">
      <dgm:prSet presAssocID="{5E4FD191-E26A-49FB-AD3C-0CBFB2066F6B}" presName="sibTrans" presStyleLbl="sibTrans2D1" presStyleIdx="7" presStyleCnt="8"/>
      <dgm:spPr/>
      <dgm:t>
        <a:bodyPr/>
        <a:lstStyle/>
        <a:p>
          <a:endParaRPr lang="en-US"/>
        </a:p>
      </dgm:t>
    </dgm:pt>
    <dgm:pt modelId="{A07F25E9-8007-449E-BE5F-7075D32A371A}" type="pres">
      <dgm:prSet presAssocID="{5E4FD191-E26A-49FB-AD3C-0CBFB2066F6B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E0FA7E49-99D2-49CD-AD2F-C6562EE42E0B}" type="pres">
      <dgm:prSet presAssocID="{1122D5D4-DA86-4E35-9609-308E1EFEC36B}" presName="node" presStyleLbl="node1" presStyleIdx="8" presStyleCnt="9" custScaleX="197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1F80DB-25F5-48A8-8BDD-93587D898310}" type="presOf" srcId="{A82F8088-5F88-4449-8B72-A87FBD8A3994}" destId="{6179DF10-8045-4B19-8011-7442B966B9F1}" srcOrd="0" destOrd="0" presId="urn:microsoft.com/office/officeart/2005/8/layout/process2"/>
    <dgm:cxn modelId="{7D95B976-C472-4064-BDED-916C2381F33E}" type="presOf" srcId="{E34C0BA0-2C52-4470-9F0A-AB9470F1BAB5}" destId="{A01C4B22-E3E3-4C46-9541-D670EC994A20}" srcOrd="0" destOrd="0" presId="urn:microsoft.com/office/officeart/2005/8/layout/process2"/>
    <dgm:cxn modelId="{B64D3B3F-EEAD-4421-A65C-CFC8627C8047}" type="presOf" srcId="{79285E94-C474-45A1-A288-E2A36BF2FA19}" destId="{E371BBF1-F047-4675-8CC6-D18B7A699599}" srcOrd="0" destOrd="0" presId="urn:microsoft.com/office/officeart/2005/8/layout/process2"/>
    <dgm:cxn modelId="{92D78231-EB59-4D47-8B6F-D89410578FC0}" srcId="{E4041911-E822-4173-8C0F-78078FD8A602}" destId="{A16579CF-5560-415A-9ADB-FE2DC887E695}" srcOrd="6" destOrd="0" parTransId="{E9E1FBCE-776C-47B6-BE31-0A8F2C430F96}" sibTransId="{9E345147-2BA1-42C4-A05C-70A40746EBB2}"/>
    <dgm:cxn modelId="{1A64189A-D888-42CA-8E4B-2E3273ADFBC2}" type="presOf" srcId="{9E345147-2BA1-42C4-A05C-70A40746EBB2}" destId="{C7AE6D82-6307-4FF4-A903-6B4284DB4039}" srcOrd="1" destOrd="0" presId="urn:microsoft.com/office/officeart/2005/8/layout/process2"/>
    <dgm:cxn modelId="{CC2D0E4D-C6B8-43E6-9896-F3C6F512DF5E}" srcId="{E4041911-E822-4173-8C0F-78078FD8A602}" destId="{9AE77A19-54A1-4342-BEE3-49382AFA715A}" srcOrd="5" destOrd="0" parTransId="{88D84CAB-98CB-4509-AF44-BF0FFA5C87E2}" sibTransId="{C50B14E2-271D-4768-BCAB-A6ED7B3FCDCF}"/>
    <dgm:cxn modelId="{4E402769-2316-4794-9487-B4712D6EF6DB}" srcId="{E4041911-E822-4173-8C0F-78078FD8A602}" destId="{C00829C6-CCEB-4E84-9B1A-F0FBBC441646}" srcOrd="0" destOrd="0" parTransId="{EA9E8C8B-06EA-4250-BB6D-843F311DFBD5}" sibTransId="{C14D39A0-7029-4550-BFF0-D671C7EEDA29}"/>
    <dgm:cxn modelId="{231A051C-38CF-42CC-AAB4-9E5F87EA4941}" type="presOf" srcId="{9E345147-2BA1-42C4-A05C-70A40746EBB2}" destId="{DD3106E9-ED8E-4AD5-96FB-F9DE2ED47AAE}" srcOrd="0" destOrd="0" presId="urn:microsoft.com/office/officeart/2005/8/layout/process2"/>
    <dgm:cxn modelId="{3B5D1FF8-FE5F-4D82-B5D8-AF72BBA42941}" type="presOf" srcId="{5B7053DF-E594-4E7A-981B-ACBB81E0AE7D}" destId="{FE0DFD86-445C-4877-A678-6BDCE41485CA}" srcOrd="0" destOrd="0" presId="urn:microsoft.com/office/officeart/2005/8/layout/process2"/>
    <dgm:cxn modelId="{2BBD0C89-6561-45DD-82A5-DBCC3FD6542E}" type="presOf" srcId="{9AE77A19-54A1-4342-BEE3-49382AFA715A}" destId="{F97A738A-D08C-4DB6-A677-F5FC90EF3FC9}" srcOrd="0" destOrd="0" presId="urn:microsoft.com/office/officeart/2005/8/layout/process2"/>
    <dgm:cxn modelId="{38C0815F-7C14-43FE-830C-497DAF49AB2B}" type="presOf" srcId="{7E698B0C-7633-405A-989E-5DA254C07448}" destId="{E5134A51-C02A-460D-8D66-6569BE75519F}" srcOrd="0" destOrd="0" presId="urn:microsoft.com/office/officeart/2005/8/layout/process2"/>
    <dgm:cxn modelId="{210F520C-1E13-4DE3-8C3C-FA41356FFF74}" srcId="{E4041911-E822-4173-8C0F-78078FD8A602}" destId="{5B7053DF-E594-4E7A-981B-ACBB81E0AE7D}" srcOrd="3" destOrd="0" parTransId="{36FB30A6-B329-4DCA-9752-16B66D48F848}" sibTransId="{E34C0BA0-2C52-4470-9F0A-AB9470F1BAB5}"/>
    <dgm:cxn modelId="{D5253E3F-ECD1-4FA3-A4D5-AE57176E49C2}" type="presOf" srcId="{5E4FD191-E26A-49FB-AD3C-0CBFB2066F6B}" destId="{A07F25E9-8007-449E-BE5F-7075D32A371A}" srcOrd="1" destOrd="0" presId="urn:microsoft.com/office/officeart/2005/8/layout/process2"/>
    <dgm:cxn modelId="{610F0304-CA02-4A7C-A29A-F400F7F6BD5D}" type="presOf" srcId="{B3980F44-5AB8-43D7-B4AB-3F66EF75E737}" destId="{EFA1B13E-553D-4D91-8FE1-ED70DBDB72F0}" srcOrd="0" destOrd="0" presId="urn:microsoft.com/office/officeart/2005/8/layout/process2"/>
    <dgm:cxn modelId="{60C69FBB-6DEB-411A-8616-28E1B166DE44}" type="presOf" srcId="{C14D39A0-7029-4550-BFF0-D671C7EEDA29}" destId="{505F7EAB-BABC-4C22-BC7C-9C246BA042AE}" srcOrd="0" destOrd="0" presId="urn:microsoft.com/office/officeart/2005/8/layout/process2"/>
    <dgm:cxn modelId="{3E14088D-A953-4E04-863D-E48E1CCA17C3}" type="presOf" srcId="{CC74A24E-308F-4B91-9555-260571003550}" destId="{7C66F542-25B2-4E92-9126-51DF34F0C560}" srcOrd="0" destOrd="0" presId="urn:microsoft.com/office/officeart/2005/8/layout/process2"/>
    <dgm:cxn modelId="{9E5A35D7-615D-419D-9422-7CCF9E4A2C33}" srcId="{E4041911-E822-4173-8C0F-78078FD8A602}" destId="{1122D5D4-DA86-4E35-9609-308E1EFEC36B}" srcOrd="8" destOrd="0" parTransId="{1729CEFB-1083-4BE7-A570-B37F0A0BE426}" sibTransId="{CEE72F2C-AD10-4097-92D3-87AA2E0C56B3}"/>
    <dgm:cxn modelId="{B6AC0AF0-5243-4838-8D4D-FD76BB966DBE}" type="presOf" srcId="{C00829C6-CCEB-4E84-9B1A-F0FBBC441646}" destId="{A1442851-6542-4935-A8EA-B932BA7DB3E0}" srcOrd="0" destOrd="0" presId="urn:microsoft.com/office/officeart/2005/8/layout/process2"/>
    <dgm:cxn modelId="{30271610-6C8B-4054-AF6F-DBBFBACD2281}" srcId="{E4041911-E822-4173-8C0F-78078FD8A602}" destId="{57F5C19B-F079-4D69-9311-B9DDFC2037A6}" srcOrd="4" destOrd="0" parTransId="{2E942B7B-6CBD-49D2-9DA0-C9CC521EA56C}" sibTransId="{CC74A24E-308F-4B91-9555-260571003550}"/>
    <dgm:cxn modelId="{FE45EE92-2C7C-4141-A969-FA410FDFEF2C}" type="presOf" srcId="{1122D5D4-DA86-4E35-9609-308E1EFEC36B}" destId="{E0FA7E49-99D2-49CD-AD2F-C6562EE42E0B}" srcOrd="0" destOrd="0" presId="urn:microsoft.com/office/officeart/2005/8/layout/process2"/>
    <dgm:cxn modelId="{1E7564A1-DA0F-4C4F-9438-CCDBFB1C7119}" type="presOf" srcId="{CC74A24E-308F-4B91-9555-260571003550}" destId="{D323B0E4-E393-45E6-A856-361C05D2E3AF}" srcOrd="1" destOrd="0" presId="urn:microsoft.com/office/officeart/2005/8/layout/process2"/>
    <dgm:cxn modelId="{3142CCEA-77BA-455E-8260-C9B52597CDDC}" type="presOf" srcId="{C50B14E2-271D-4768-BCAB-A6ED7B3FCDCF}" destId="{EB10E6AB-B8C8-4998-952C-456A18029FFE}" srcOrd="0" destOrd="0" presId="urn:microsoft.com/office/officeart/2005/8/layout/process2"/>
    <dgm:cxn modelId="{1D97DB1E-1563-4F81-8F70-7CA9E173B50E}" type="presOf" srcId="{57F5C19B-F079-4D69-9311-B9DDFC2037A6}" destId="{CA1AB73F-19FC-4357-B673-B46569A9E22C}" srcOrd="0" destOrd="0" presId="urn:microsoft.com/office/officeart/2005/8/layout/process2"/>
    <dgm:cxn modelId="{40A5E9F2-56C7-4A3F-8FEC-9CA1D0D0D386}" type="presOf" srcId="{79285E94-C474-45A1-A288-E2A36BF2FA19}" destId="{EBDAEE22-1017-4D47-8111-643D21B771F1}" srcOrd="1" destOrd="0" presId="urn:microsoft.com/office/officeart/2005/8/layout/process2"/>
    <dgm:cxn modelId="{D0A79310-6BA7-434C-9E73-254B0B07A49B}" type="presOf" srcId="{69FBA179-7A6F-4A92-8783-B4CD91DDA3BA}" destId="{3D94D574-F690-4AEA-B80D-9DC8903491A7}" srcOrd="0" destOrd="0" presId="urn:microsoft.com/office/officeart/2005/8/layout/process2"/>
    <dgm:cxn modelId="{D4BC8374-4221-4831-8BB0-6A67812067DD}" srcId="{E4041911-E822-4173-8C0F-78078FD8A602}" destId="{7E698B0C-7633-405A-989E-5DA254C07448}" srcOrd="7" destOrd="0" parTransId="{182731D1-DADD-4FB0-ADBC-A7BD140270FD}" sibTransId="{5E4FD191-E26A-49FB-AD3C-0CBFB2066F6B}"/>
    <dgm:cxn modelId="{C33B6F54-BC10-4689-87F0-D2866D48CE9F}" type="presOf" srcId="{E34C0BA0-2C52-4470-9F0A-AB9470F1BAB5}" destId="{9766F9B8-621D-486F-A4A2-4FC8CE1D1F81}" srcOrd="1" destOrd="0" presId="urn:microsoft.com/office/officeart/2005/8/layout/process2"/>
    <dgm:cxn modelId="{7A70BAB1-DD03-4C1A-BE58-7AEDBC5B4399}" type="presOf" srcId="{C14D39A0-7029-4550-BFF0-D671C7EEDA29}" destId="{2DA14930-F744-40CF-9BB1-37CF455D2A66}" srcOrd="1" destOrd="0" presId="urn:microsoft.com/office/officeart/2005/8/layout/process2"/>
    <dgm:cxn modelId="{9EF0E074-FAF8-4182-9230-5BA7AC95261F}" type="presOf" srcId="{5E4FD191-E26A-49FB-AD3C-0CBFB2066F6B}" destId="{98EA0CC8-B0C3-4ADB-B64A-F773674107D2}" srcOrd="0" destOrd="0" presId="urn:microsoft.com/office/officeart/2005/8/layout/process2"/>
    <dgm:cxn modelId="{1E740B37-8314-458F-8D3C-7180A68C38DE}" type="presOf" srcId="{C50B14E2-271D-4768-BCAB-A6ED7B3FCDCF}" destId="{0A18F6AA-A44C-4ADD-8ACF-EFC5FE69D49D}" srcOrd="1" destOrd="0" presId="urn:microsoft.com/office/officeart/2005/8/layout/process2"/>
    <dgm:cxn modelId="{5514F957-3248-4C04-A998-B7D25B0313DB}" type="presOf" srcId="{B3980F44-5AB8-43D7-B4AB-3F66EF75E737}" destId="{E30CCBE1-3763-46EE-97DF-0280E7D72697}" srcOrd="1" destOrd="0" presId="urn:microsoft.com/office/officeart/2005/8/layout/process2"/>
    <dgm:cxn modelId="{55604849-7CAF-40C2-88D1-53AC729853CA}" type="presOf" srcId="{A16579CF-5560-415A-9ADB-FE2DC887E695}" destId="{BB5FAC35-B6C7-4A3C-857E-BA0D6C5984C8}" srcOrd="0" destOrd="0" presId="urn:microsoft.com/office/officeart/2005/8/layout/process2"/>
    <dgm:cxn modelId="{425CCE0D-CD1C-4246-A60F-8EF98B4DA12B}" srcId="{E4041911-E822-4173-8C0F-78078FD8A602}" destId="{69FBA179-7A6F-4A92-8783-B4CD91DDA3BA}" srcOrd="2" destOrd="0" parTransId="{98AB1587-8CDD-4B4B-8792-B0799F34DC6C}" sibTransId="{B3980F44-5AB8-43D7-B4AB-3F66EF75E737}"/>
    <dgm:cxn modelId="{1FE8E204-F9CC-43D6-A6E9-BD2E8462D7C8}" srcId="{E4041911-E822-4173-8C0F-78078FD8A602}" destId="{A82F8088-5F88-4449-8B72-A87FBD8A3994}" srcOrd="1" destOrd="0" parTransId="{D0B3CBE2-2F37-463D-B6BF-DB5D75F51EEA}" sibTransId="{79285E94-C474-45A1-A288-E2A36BF2FA19}"/>
    <dgm:cxn modelId="{8310E193-35CF-437F-A0F0-6791AB1058C0}" type="presOf" srcId="{E4041911-E822-4173-8C0F-78078FD8A602}" destId="{B8C0756C-8A00-43A3-811E-2B4A9F403F8A}" srcOrd="0" destOrd="0" presId="urn:microsoft.com/office/officeart/2005/8/layout/process2"/>
    <dgm:cxn modelId="{47A522AD-E96A-427D-BF43-3F5D69F2FF24}" type="presParOf" srcId="{B8C0756C-8A00-43A3-811E-2B4A9F403F8A}" destId="{A1442851-6542-4935-A8EA-B932BA7DB3E0}" srcOrd="0" destOrd="0" presId="urn:microsoft.com/office/officeart/2005/8/layout/process2"/>
    <dgm:cxn modelId="{48324330-2EA4-4245-B237-CC8264BC1580}" type="presParOf" srcId="{B8C0756C-8A00-43A3-811E-2B4A9F403F8A}" destId="{505F7EAB-BABC-4C22-BC7C-9C246BA042AE}" srcOrd="1" destOrd="0" presId="urn:microsoft.com/office/officeart/2005/8/layout/process2"/>
    <dgm:cxn modelId="{45F8F8F8-968F-458C-B18D-18A489978ADD}" type="presParOf" srcId="{505F7EAB-BABC-4C22-BC7C-9C246BA042AE}" destId="{2DA14930-F744-40CF-9BB1-37CF455D2A66}" srcOrd="0" destOrd="0" presId="urn:microsoft.com/office/officeart/2005/8/layout/process2"/>
    <dgm:cxn modelId="{B62093C2-914A-476B-A66A-A24C22D344AD}" type="presParOf" srcId="{B8C0756C-8A00-43A3-811E-2B4A9F403F8A}" destId="{6179DF10-8045-4B19-8011-7442B966B9F1}" srcOrd="2" destOrd="0" presId="urn:microsoft.com/office/officeart/2005/8/layout/process2"/>
    <dgm:cxn modelId="{B64155C5-4EC8-49A4-9E47-33367C464E7A}" type="presParOf" srcId="{B8C0756C-8A00-43A3-811E-2B4A9F403F8A}" destId="{E371BBF1-F047-4675-8CC6-D18B7A699599}" srcOrd="3" destOrd="0" presId="urn:microsoft.com/office/officeart/2005/8/layout/process2"/>
    <dgm:cxn modelId="{7AFF5B88-88B5-4FED-8B74-3E2C62F8BDE8}" type="presParOf" srcId="{E371BBF1-F047-4675-8CC6-D18B7A699599}" destId="{EBDAEE22-1017-4D47-8111-643D21B771F1}" srcOrd="0" destOrd="0" presId="urn:microsoft.com/office/officeart/2005/8/layout/process2"/>
    <dgm:cxn modelId="{F30C8E78-59CC-46C8-91C6-91A03A7E1D40}" type="presParOf" srcId="{B8C0756C-8A00-43A3-811E-2B4A9F403F8A}" destId="{3D94D574-F690-4AEA-B80D-9DC8903491A7}" srcOrd="4" destOrd="0" presId="urn:microsoft.com/office/officeart/2005/8/layout/process2"/>
    <dgm:cxn modelId="{F1FF03F1-E10A-4FCD-B445-C4798FA839DD}" type="presParOf" srcId="{B8C0756C-8A00-43A3-811E-2B4A9F403F8A}" destId="{EFA1B13E-553D-4D91-8FE1-ED70DBDB72F0}" srcOrd="5" destOrd="0" presId="urn:microsoft.com/office/officeart/2005/8/layout/process2"/>
    <dgm:cxn modelId="{904F7236-D77D-4E9F-91E0-BE56A700EDC9}" type="presParOf" srcId="{EFA1B13E-553D-4D91-8FE1-ED70DBDB72F0}" destId="{E30CCBE1-3763-46EE-97DF-0280E7D72697}" srcOrd="0" destOrd="0" presId="urn:microsoft.com/office/officeart/2005/8/layout/process2"/>
    <dgm:cxn modelId="{274F8E3E-C3E8-433E-81E0-EB6F7E530492}" type="presParOf" srcId="{B8C0756C-8A00-43A3-811E-2B4A9F403F8A}" destId="{FE0DFD86-445C-4877-A678-6BDCE41485CA}" srcOrd="6" destOrd="0" presId="urn:microsoft.com/office/officeart/2005/8/layout/process2"/>
    <dgm:cxn modelId="{DA4CEF29-2A3C-458B-8AD1-D90F4AA53E1C}" type="presParOf" srcId="{B8C0756C-8A00-43A3-811E-2B4A9F403F8A}" destId="{A01C4B22-E3E3-4C46-9541-D670EC994A20}" srcOrd="7" destOrd="0" presId="urn:microsoft.com/office/officeart/2005/8/layout/process2"/>
    <dgm:cxn modelId="{5B673854-681D-458F-A453-87FE69C0E341}" type="presParOf" srcId="{A01C4B22-E3E3-4C46-9541-D670EC994A20}" destId="{9766F9B8-621D-486F-A4A2-4FC8CE1D1F81}" srcOrd="0" destOrd="0" presId="urn:microsoft.com/office/officeart/2005/8/layout/process2"/>
    <dgm:cxn modelId="{FAFFF464-5168-4559-BF48-D10D3D595698}" type="presParOf" srcId="{B8C0756C-8A00-43A3-811E-2B4A9F403F8A}" destId="{CA1AB73F-19FC-4357-B673-B46569A9E22C}" srcOrd="8" destOrd="0" presId="urn:microsoft.com/office/officeart/2005/8/layout/process2"/>
    <dgm:cxn modelId="{DA0F7462-067B-4B8C-8C00-B43EE32467EA}" type="presParOf" srcId="{B8C0756C-8A00-43A3-811E-2B4A9F403F8A}" destId="{7C66F542-25B2-4E92-9126-51DF34F0C560}" srcOrd="9" destOrd="0" presId="urn:microsoft.com/office/officeart/2005/8/layout/process2"/>
    <dgm:cxn modelId="{472228C1-5116-4687-996B-EB1795CA5E90}" type="presParOf" srcId="{7C66F542-25B2-4E92-9126-51DF34F0C560}" destId="{D323B0E4-E393-45E6-A856-361C05D2E3AF}" srcOrd="0" destOrd="0" presId="urn:microsoft.com/office/officeart/2005/8/layout/process2"/>
    <dgm:cxn modelId="{2A883ACE-60B2-4865-892A-51F6B9BBF98D}" type="presParOf" srcId="{B8C0756C-8A00-43A3-811E-2B4A9F403F8A}" destId="{F97A738A-D08C-4DB6-A677-F5FC90EF3FC9}" srcOrd="10" destOrd="0" presId="urn:microsoft.com/office/officeart/2005/8/layout/process2"/>
    <dgm:cxn modelId="{D3C59CB3-BCEA-4709-B813-D09AB502C4F9}" type="presParOf" srcId="{B8C0756C-8A00-43A3-811E-2B4A9F403F8A}" destId="{EB10E6AB-B8C8-4998-952C-456A18029FFE}" srcOrd="11" destOrd="0" presId="urn:microsoft.com/office/officeart/2005/8/layout/process2"/>
    <dgm:cxn modelId="{561520A1-E74A-4EAF-BCD3-C6A042AB3730}" type="presParOf" srcId="{EB10E6AB-B8C8-4998-952C-456A18029FFE}" destId="{0A18F6AA-A44C-4ADD-8ACF-EFC5FE69D49D}" srcOrd="0" destOrd="0" presId="urn:microsoft.com/office/officeart/2005/8/layout/process2"/>
    <dgm:cxn modelId="{9DB0636B-004E-4AD7-A1A6-CEAC3D7A41AC}" type="presParOf" srcId="{B8C0756C-8A00-43A3-811E-2B4A9F403F8A}" destId="{BB5FAC35-B6C7-4A3C-857E-BA0D6C5984C8}" srcOrd="12" destOrd="0" presId="urn:microsoft.com/office/officeart/2005/8/layout/process2"/>
    <dgm:cxn modelId="{A7CA5017-F4EA-4F5D-A177-AD54C55DC866}" type="presParOf" srcId="{B8C0756C-8A00-43A3-811E-2B4A9F403F8A}" destId="{DD3106E9-ED8E-4AD5-96FB-F9DE2ED47AAE}" srcOrd="13" destOrd="0" presId="urn:microsoft.com/office/officeart/2005/8/layout/process2"/>
    <dgm:cxn modelId="{E5B8A48C-49F2-4A1E-8F44-9EDDD7AA9347}" type="presParOf" srcId="{DD3106E9-ED8E-4AD5-96FB-F9DE2ED47AAE}" destId="{C7AE6D82-6307-4FF4-A903-6B4284DB4039}" srcOrd="0" destOrd="0" presId="urn:microsoft.com/office/officeart/2005/8/layout/process2"/>
    <dgm:cxn modelId="{A18B21A6-DCA9-4B78-A97F-4D539B81719A}" type="presParOf" srcId="{B8C0756C-8A00-43A3-811E-2B4A9F403F8A}" destId="{E5134A51-C02A-460D-8D66-6569BE75519F}" srcOrd="14" destOrd="0" presId="urn:microsoft.com/office/officeart/2005/8/layout/process2"/>
    <dgm:cxn modelId="{DCA56675-2A4C-45FF-A81D-5B51ED9C23B8}" type="presParOf" srcId="{B8C0756C-8A00-43A3-811E-2B4A9F403F8A}" destId="{98EA0CC8-B0C3-4ADB-B64A-F773674107D2}" srcOrd="15" destOrd="0" presId="urn:microsoft.com/office/officeart/2005/8/layout/process2"/>
    <dgm:cxn modelId="{E46C751D-6C91-4332-B97E-7A48E9C37F67}" type="presParOf" srcId="{98EA0CC8-B0C3-4ADB-B64A-F773674107D2}" destId="{A07F25E9-8007-449E-BE5F-7075D32A371A}" srcOrd="0" destOrd="0" presId="urn:microsoft.com/office/officeart/2005/8/layout/process2"/>
    <dgm:cxn modelId="{9B83317C-2F9F-40B9-B46F-14AFA06820E3}" type="presParOf" srcId="{B8C0756C-8A00-43A3-811E-2B4A9F403F8A}" destId="{E0FA7E49-99D2-49CD-AD2F-C6562EE42E0B}" srcOrd="1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442851-6542-4935-A8EA-B932BA7DB3E0}">
      <dsp:nvSpPr>
        <dsp:cNvPr id="0" name=""/>
        <dsp:cNvSpPr/>
      </dsp:nvSpPr>
      <dsp:spPr>
        <a:xfrm>
          <a:off x="2444182" y="4482"/>
          <a:ext cx="3112634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Read initial hourly files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444182" y="4482"/>
        <a:ext cx="3112634" cy="370777"/>
      </dsp:txXfrm>
    </dsp:sp>
    <dsp:sp modelId="{505F7EAB-BABC-4C22-BC7C-9C246BA042AE}">
      <dsp:nvSpPr>
        <dsp:cNvPr id="0" name=""/>
        <dsp:cNvSpPr/>
      </dsp:nvSpPr>
      <dsp:spPr>
        <a:xfrm rot="5400000">
          <a:off x="3930979" y="384529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384529"/>
        <a:ext cx="139041" cy="166849"/>
      </dsp:txXfrm>
    </dsp:sp>
    <dsp:sp modelId="{6179DF10-8045-4B19-8011-7442B966B9F1}">
      <dsp:nvSpPr>
        <dsp:cNvPr id="0" name=""/>
        <dsp:cNvSpPr/>
      </dsp:nvSpPr>
      <dsp:spPr>
        <a:xfrm>
          <a:off x="2486911" y="560648"/>
          <a:ext cx="3027177" cy="498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Spline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and filter SC attitude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486911" y="560648"/>
        <a:ext cx="3027177" cy="498265"/>
      </dsp:txXfrm>
    </dsp:sp>
    <dsp:sp modelId="{E371BBF1-F047-4675-8CC6-D18B7A699599}">
      <dsp:nvSpPr>
        <dsp:cNvPr id="0" name=""/>
        <dsp:cNvSpPr/>
      </dsp:nvSpPr>
      <dsp:spPr>
        <a:xfrm rot="5400000">
          <a:off x="3930979" y="1068184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1068184"/>
        <a:ext cx="139041" cy="166849"/>
      </dsp:txXfrm>
    </dsp:sp>
    <dsp:sp modelId="{3D94D574-F690-4AEA-B80D-9DC8903491A7}">
      <dsp:nvSpPr>
        <dsp:cNvPr id="0" name=""/>
        <dsp:cNvSpPr/>
      </dsp:nvSpPr>
      <dsp:spPr>
        <a:xfrm>
          <a:off x="2509024" y="1244303"/>
          <a:ext cx="2982951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Rotate IGRF into SC coordinates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509024" y="1244303"/>
        <a:ext cx="2982951" cy="370777"/>
      </dsp:txXfrm>
    </dsp:sp>
    <dsp:sp modelId="{EFA1B13E-553D-4D91-8FE1-ED70DBDB72F0}">
      <dsp:nvSpPr>
        <dsp:cNvPr id="0" name=""/>
        <dsp:cNvSpPr/>
      </dsp:nvSpPr>
      <dsp:spPr>
        <a:xfrm rot="5400000">
          <a:off x="3930979" y="1624350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1624350"/>
        <a:ext cx="139041" cy="166849"/>
      </dsp:txXfrm>
    </dsp:sp>
    <dsp:sp modelId="{FE0DFD86-445C-4877-A678-6BDCE41485CA}">
      <dsp:nvSpPr>
        <dsp:cNvPr id="0" name=""/>
        <dsp:cNvSpPr/>
      </dsp:nvSpPr>
      <dsp:spPr>
        <a:xfrm>
          <a:off x="2509024" y="1800470"/>
          <a:ext cx="2982951" cy="1048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Cross calibrate against IGRF: scale </a:t>
          </a:r>
          <a:r>
            <a:rPr kumimoji="0" lang="en-US" sz="1400" b="1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factorsLinear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regression   </a:t>
          </a:r>
          <a:r>
            <a: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</a:t>
          </a:r>
          <a:r>
            <a:rPr kumimoji="0" lang="en-US" sz="1400" b="1" i="1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rPr>
            <a:t>D</a:t>
          </a:r>
          <a:r>
            <a:rPr kumimoji="0" lang="en-US" sz="1400" b="1" i="1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</a:t>
          </a:r>
          <a:r>
            <a:rPr kumimoji="0" lang="en-US" sz="1400" b="1" i="0" u="none" strike="noStrike" kern="1200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j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 = </a:t>
          </a:r>
          <a:r>
            <a:rPr kumimoji="0" lang="en-US" sz="1400" b="1" i="1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a</a:t>
          </a:r>
          <a:r>
            <a:rPr kumimoji="0" lang="en-US" sz="1400" b="1" i="0" u="none" strike="noStrike" kern="1200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j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+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pitchFamily="18" charset="2"/>
            </a:rPr>
            <a:t></a:t>
          </a:r>
          <a:r>
            <a:rPr kumimoji="0" lang="en-US" sz="1400" b="1" i="1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c</a:t>
          </a:r>
          <a:r>
            <a:rPr kumimoji="0" lang="en-US" sz="1400" b="1" i="0" u="none" strike="noStrike" kern="1200" cap="none" spc="0" normalizeH="0" baseline="-2500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i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*</a:t>
          </a:r>
          <a:r>
            <a: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B</a:t>
          </a:r>
          <a:r>
            <a:rPr kumimoji="0" lang="en-US" sz="1400" b="1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i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509024" y="1800470"/>
        <a:ext cx="2982951" cy="1048233"/>
      </dsp:txXfrm>
    </dsp:sp>
    <dsp:sp modelId="{A01C4B22-E3E3-4C46-9541-D670EC994A20}">
      <dsp:nvSpPr>
        <dsp:cNvPr id="0" name=""/>
        <dsp:cNvSpPr/>
      </dsp:nvSpPr>
      <dsp:spPr>
        <a:xfrm rot="5400000">
          <a:off x="3930979" y="2857972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2857972"/>
        <a:ext cx="139041" cy="166849"/>
      </dsp:txXfrm>
    </dsp:sp>
    <dsp:sp modelId="{CA1AB73F-19FC-4357-B673-B46569A9E22C}">
      <dsp:nvSpPr>
        <dsp:cNvPr id="0" name=""/>
        <dsp:cNvSpPr/>
      </dsp:nvSpPr>
      <dsp:spPr>
        <a:xfrm>
          <a:off x="2543076" y="3034092"/>
          <a:ext cx="2914846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Subtract IGRF and Patch model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543076" y="3034092"/>
        <a:ext cx="2914846" cy="370777"/>
      </dsp:txXfrm>
    </dsp:sp>
    <dsp:sp modelId="{7C66F542-25B2-4E92-9126-51DF34F0C560}">
      <dsp:nvSpPr>
        <dsp:cNvPr id="0" name=""/>
        <dsp:cNvSpPr/>
      </dsp:nvSpPr>
      <dsp:spPr>
        <a:xfrm rot="5400000">
          <a:off x="3930979" y="3414139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3414139"/>
        <a:ext cx="139041" cy="166849"/>
      </dsp:txXfrm>
    </dsp:sp>
    <dsp:sp modelId="{F97A738A-D08C-4DB6-A677-F5FC90EF3FC9}">
      <dsp:nvSpPr>
        <dsp:cNvPr id="0" name=""/>
        <dsp:cNvSpPr/>
      </dsp:nvSpPr>
      <dsp:spPr>
        <a:xfrm>
          <a:off x="2543076" y="3590258"/>
          <a:ext cx="2914846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Fill in data  gaps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sp:txBody>
      <dsp:txXfrm>
        <a:off x="2543076" y="3590258"/>
        <a:ext cx="2914846" cy="370777"/>
      </dsp:txXfrm>
    </dsp:sp>
    <dsp:sp modelId="{EB10E6AB-B8C8-4998-952C-456A18029FFE}">
      <dsp:nvSpPr>
        <dsp:cNvPr id="0" name=""/>
        <dsp:cNvSpPr/>
      </dsp:nvSpPr>
      <dsp:spPr>
        <a:xfrm rot="5400000">
          <a:off x="3930979" y="3970305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3970305"/>
        <a:ext cx="139041" cy="166849"/>
      </dsp:txXfrm>
    </dsp:sp>
    <dsp:sp modelId="{BB5FAC35-B6C7-4A3C-857E-BA0D6C5984C8}">
      <dsp:nvSpPr>
        <dsp:cNvPr id="0" name=""/>
        <dsp:cNvSpPr/>
      </dsp:nvSpPr>
      <dsp:spPr>
        <a:xfrm>
          <a:off x="2533896" y="4146425"/>
          <a:ext cx="2933207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Filter: </a:t>
          </a:r>
          <a:r>
            <a: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T</a:t>
          </a: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&lt; 120 minutes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sp:txBody>
      <dsp:txXfrm>
        <a:off x="2533896" y="4146425"/>
        <a:ext cx="2933207" cy="370777"/>
      </dsp:txXfrm>
    </dsp:sp>
    <dsp:sp modelId="{DD3106E9-ED8E-4AD5-96FB-F9DE2ED47AAE}">
      <dsp:nvSpPr>
        <dsp:cNvPr id="0" name=""/>
        <dsp:cNvSpPr/>
      </dsp:nvSpPr>
      <dsp:spPr>
        <a:xfrm rot="5400000">
          <a:off x="3930979" y="4526472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4526472"/>
        <a:ext cx="139041" cy="166849"/>
      </dsp:txXfrm>
    </dsp:sp>
    <dsp:sp modelId="{E5134A51-C02A-460D-8D66-6569BE75519F}">
      <dsp:nvSpPr>
        <dsp:cNvPr id="0" name=""/>
        <dsp:cNvSpPr/>
      </dsp:nvSpPr>
      <dsp:spPr>
        <a:xfrm>
          <a:off x="2533896" y="4702591"/>
          <a:ext cx="2933207" cy="451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Produce Daily files for Final processing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sp:txBody>
      <dsp:txXfrm>
        <a:off x="2533896" y="4702591"/>
        <a:ext cx="2933207" cy="451759"/>
      </dsp:txXfrm>
    </dsp:sp>
    <dsp:sp modelId="{98EA0CC8-B0C3-4ADB-B64A-F773674107D2}">
      <dsp:nvSpPr>
        <dsp:cNvPr id="0" name=""/>
        <dsp:cNvSpPr/>
      </dsp:nvSpPr>
      <dsp:spPr>
        <a:xfrm rot="5400000">
          <a:off x="3930979" y="5163620"/>
          <a:ext cx="139041" cy="166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5400000">
        <a:off x="3930979" y="5163620"/>
        <a:ext cx="139041" cy="166849"/>
      </dsp:txXfrm>
    </dsp:sp>
    <dsp:sp modelId="{E0FA7E49-99D2-49CD-AD2F-C6562EE42E0B}">
      <dsp:nvSpPr>
        <dsp:cNvPr id="0" name=""/>
        <dsp:cNvSpPr/>
      </dsp:nvSpPr>
      <dsp:spPr>
        <a:xfrm>
          <a:off x="2533896" y="5339739"/>
          <a:ext cx="2933207" cy="370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Produce initial survey plots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endParaRPr>
        </a:p>
      </dsp:txBody>
      <dsp:txXfrm>
        <a:off x="2533896" y="5339739"/>
        <a:ext cx="2933207" cy="370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defTabSz="91472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>
            <a:lvl1pPr algn="r" defTabSz="91472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defTabSz="91472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b" anchorCtr="0" compatLnSpc="1">
            <a:prstTxWarp prst="textNoShape">
              <a:avLst/>
            </a:prstTxWarp>
          </a:bodyPr>
          <a:lstStyle>
            <a:lvl1pPr algn="r" defTabSz="914721">
              <a:defRPr sz="1200"/>
            </a:lvl1pPr>
          </a:lstStyle>
          <a:p>
            <a:pPr>
              <a:defRPr/>
            </a:pPr>
            <a:fld id="{05846200-2024-4167-A3EA-457D71877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1" rIns="92364" bIns="46181" numCol="1" anchor="t" anchorCtr="0" compatLnSpc="1">
            <a:prstTxWarp prst="textNoShape">
              <a:avLst/>
            </a:prstTxWarp>
          </a:bodyPr>
          <a:lstStyle>
            <a:lvl1pPr defTabSz="92382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1" rIns="92364" bIns="46181" numCol="1" anchor="t" anchorCtr="0" compatLnSpc="1">
            <a:prstTxWarp prst="textNoShape">
              <a:avLst/>
            </a:prstTxWarp>
          </a:bodyPr>
          <a:lstStyle>
            <a:lvl1pPr algn="r" defTabSz="92382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1" rIns="92364" bIns="461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1" rIns="92364" bIns="46181" numCol="1" anchor="b" anchorCtr="0" compatLnSpc="1">
            <a:prstTxWarp prst="textNoShape">
              <a:avLst/>
            </a:prstTxWarp>
          </a:bodyPr>
          <a:lstStyle>
            <a:lvl1pPr defTabSz="92382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1" rIns="92364" bIns="46181" numCol="1" anchor="b" anchorCtr="0" compatLnSpc="1">
            <a:prstTxWarp prst="textNoShape">
              <a:avLst/>
            </a:prstTxWarp>
          </a:bodyPr>
          <a:lstStyle>
            <a:lvl1pPr algn="r" defTabSz="923824">
              <a:defRPr sz="1200"/>
            </a:lvl1pPr>
          </a:lstStyle>
          <a:p>
            <a:pPr>
              <a:defRPr/>
            </a:pPr>
            <a:fld id="{90819D99-11F8-448B-BA3B-05062588E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338"/>
            <a:fld id="{4E9ED8B1-B84C-4662-B0A6-CAB578BCA36D}" type="slidenum">
              <a:rPr lang="en-US" smtClean="0"/>
              <a:pPr defTabSz="922338"/>
              <a:t>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0563"/>
            <a:ext cx="4618037" cy="3463925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766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AMPERE </a:t>
            </a:r>
            <a:r>
              <a:rPr lang="en-US" smtClean="0">
                <a:sym typeface="Wingdings" pitchFamily="2" charset="2"/>
              </a:rPr>
              <a:t> Basically it just requires upgrades to the current Iridium system – need a flight software and a ground system upgrade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With AMPERE we will get continuous, global observations of large scale FAC system – in real time, with 9 minute cadence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WHY THIS IS NOT DIRT CHEAP: A FLIGHT SOFTWARE UPLOAD TO AN OPERATIONAL, PROFITABLE SATELLITE CONSTELLATION PROVIDING ON-DEMAND SERVICE TO COMMERCIAL AND MILITARY CUSTOMERS WORLD WIDE.</a:t>
            </a: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C1D79-EF95-4BB9-95AA-CD581328ED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C1D79-EF95-4BB9-95AA-CD581328ED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1D96C-43BD-48A1-A97D-1D79A7273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F9C4C-2226-43D5-8FEE-FE4112D2E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9CD1A-EF65-4F66-8983-3263FCD23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2FA8A-703F-4A6D-A141-C63D437E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8F3DA-7C45-4CDF-A9F0-8F46F28D8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0480-A51F-4B55-8CE5-5C3848D7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C622C-04DD-4FEB-BC23-D83F2C802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94A0A-0625-4A4E-B51C-E9B244F4E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D861-7206-49AD-A1E5-70797BCC0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2F9D6-24C3-4C44-904F-85E67AE3D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4B2D8-8525-4008-B641-3A2A4CD12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725BB8-4D85-41E7-BA7D-DAADF96A5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jpeg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wmf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Splash_title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4419600" y="1600200"/>
            <a:ext cx="1219200" cy="3810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72000" y="1752600"/>
            <a:ext cx="4571999" cy="397031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ctive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</a:t>
            </a:r>
            <a:r>
              <a:rPr lang="en-US" sz="2800" b="1" dirty="0" smtClean="0">
                <a:solidFill>
                  <a:srgbClr val="FFFF00"/>
                </a:solidFill>
              </a:rPr>
              <a:t>agnetosphere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and</a:t>
            </a:r>
            <a:r>
              <a:rPr lang="en-US" sz="2800" b="1" dirty="0" smtClean="0">
                <a:solidFill>
                  <a:schemeClr val="bg1"/>
                </a:solidFill>
              </a:rPr>
              <a:t> P</a:t>
            </a:r>
            <a:r>
              <a:rPr lang="en-US" sz="2800" b="1" dirty="0" smtClean="0">
                <a:solidFill>
                  <a:srgbClr val="FFFF00"/>
                </a:solidFill>
              </a:rPr>
              <a:t>lanetary</a:t>
            </a:r>
            <a:r>
              <a:rPr lang="en-US" sz="2800" b="1" dirty="0" smtClean="0">
                <a:solidFill>
                  <a:schemeClr val="bg1"/>
                </a:solidFill>
              </a:rPr>
              <a:t> E</a:t>
            </a:r>
            <a:r>
              <a:rPr lang="en-US" sz="2800" b="1" dirty="0" smtClean="0">
                <a:solidFill>
                  <a:srgbClr val="FFFF00"/>
                </a:solidFill>
              </a:rPr>
              <a:t>lectrodynamics</a:t>
            </a:r>
            <a:r>
              <a:rPr lang="en-US" sz="2800" b="1" dirty="0" smtClean="0">
                <a:solidFill>
                  <a:schemeClr val="bg1"/>
                </a:solidFill>
              </a:rPr>
              <a:t> R</a:t>
            </a:r>
            <a:r>
              <a:rPr lang="en-US" sz="2800" b="1" dirty="0" smtClean="0">
                <a:solidFill>
                  <a:srgbClr val="FFFF00"/>
                </a:solidFill>
              </a:rPr>
              <a:t>esponse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rgbClr val="FFFF00"/>
                </a:solidFill>
              </a:rPr>
              <a:t>xperiment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Status and Highlights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0" y="60642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B. </a:t>
            </a:r>
            <a:r>
              <a:rPr lang="en-US" sz="1600" b="1" dirty="0">
                <a:solidFill>
                  <a:schemeClr val="bg1"/>
                </a:solidFill>
              </a:rPr>
              <a:t>J </a:t>
            </a:r>
            <a:r>
              <a:rPr lang="en-US" sz="1600" b="1" dirty="0" smtClean="0">
                <a:solidFill>
                  <a:schemeClr val="bg1"/>
                </a:solidFill>
              </a:rPr>
              <a:t>Anderson, L. P. Dyrud, </a:t>
            </a:r>
            <a:r>
              <a:rPr lang="en-US" sz="1600" b="1" dirty="0" smtClean="0">
                <a:solidFill>
                  <a:schemeClr val="bg1"/>
                </a:solidFill>
              </a:rPr>
              <a:t>H</a:t>
            </a:r>
            <a:r>
              <a:rPr lang="en-US" sz="1600" b="1" dirty="0" smtClean="0">
                <a:solidFill>
                  <a:schemeClr val="bg1"/>
                </a:solidFill>
              </a:rPr>
              <a:t>. Korth , R. J. Barnes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</a:rPr>
              <a:t>and V. G. </a:t>
            </a:r>
            <a:r>
              <a:rPr lang="en-US" sz="1600" b="1" dirty="0" smtClean="0">
                <a:solidFill>
                  <a:schemeClr val="bg1"/>
                </a:solidFill>
              </a:rPr>
              <a:t>Merkin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The Johns Hopkins University Applied Physics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82" y="0"/>
            <a:ext cx="4789418" cy="683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2128" y="3238805"/>
            <a:ext cx="3750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2009 11/24  2000-2100 UT</a:t>
            </a:r>
          </a:p>
          <a:p>
            <a:r>
              <a:rPr lang="en-US" b="1" dirty="0" smtClean="0"/>
              <a:t>All satellites in one plane</a:t>
            </a:r>
          </a:p>
          <a:p>
            <a:endParaRPr lang="en-US" b="1" dirty="0" smtClean="0"/>
          </a:p>
          <a:p>
            <a:r>
              <a:rPr lang="en-US" b="1" dirty="0" err="1" smtClean="0">
                <a:latin typeface="Symbol" pitchFamily="18" charset="2"/>
              </a:rPr>
              <a:t>d</a:t>
            </a:r>
            <a:r>
              <a:rPr lang="en-US" b="1" dirty="0" err="1" smtClean="0"/>
              <a:t>Bs</a:t>
            </a:r>
            <a:r>
              <a:rPr lang="en-US" b="1" dirty="0" smtClean="0"/>
              <a:t> consistently observed every nine minutes in subsequent passes.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3" y="1399980"/>
            <a:ext cx="31937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Physical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Bs</a:t>
            </a:r>
            <a:endParaRPr lang="en-US" sz="4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00929" y="2249138"/>
            <a:ext cx="1828800" cy="556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1287" y="2259496"/>
            <a:ext cx="2670313" cy="10402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11287" y="2259496"/>
            <a:ext cx="3213652" cy="1424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511287" y="993913"/>
            <a:ext cx="3611217" cy="12655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11287" y="1470991"/>
            <a:ext cx="4167809" cy="788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11287" y="1987826"/>
            <a:ext cx="4764156" cy="271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9596" y="310718"/>
            <a:ext cx="3994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AMPERE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2971800"/>
            <a:ext cx="91440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0" name="Picture 2" descr="C:\Documents and Settings\anderbj1\My Documents\AMPERE2\presentations\SWW_April_2011\sphfit_20100804_000000_001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0" y="2940050"/>
            <a:ext cx="9144000" cy="412750"/>
            <a:chOff x="0" y="2052"/>
            <a:chExt cx="5760" cy="260"/>
          </a:xfrm>
        </p:grpSpPr>
        <p:sp>
          <p:nvSpPr>
            <p:cNvPr id="10254" name="Rectangle 8"/>
            <p:cNvSpPr>
              <a:spLocks noChangeArrowheads="1"/>
            </p:cNvSpPr>
            <p:nvPr/>
          </p:nvSpPr>
          <p:spPr bwMode="auto">
            <a:xfrm>
              <a:off x="0" y="2086"/>
              <a:ext cx="576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5" name="Text Box 9"/>
            <p:cNvSpPr txBox="1">
              <a:spLocks noChangeArrowheads="1"/>
            </p:cNvSpPr>
            <p:nvPr/>
          </p:nvSpPr>
          <p:spPr bwMode="auto">
            <a:xfrm>
              <a:off x="1884" y="2062"/>
              <a:ext cx="195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/>
                <a:t>Spherical harmonic fit: </a:t>
              </a:r>
              <a:r>
                <a:rPr lang="en-US" sz="2000" b="1">
                  <a:latin typeface="Symbol" pitchFamily="18" charset="2"/>
                </a:rPr>
                <a:t>D</a:t>
              </a:r>
              <a:r>
                <a:rPr lang="en-US" sz="2000" b="1"/>
                <a:t>B</a:t>
              </a:r>
            </a:p>
          </p:txBody>
        </p:sp>
        <p:sp>
          <p:nvSpPr>
            <p:cNvPr id="10256" name="Text Box 10"/>
            <p:cNvSpPr txBox="1">
              <a:spLocks noChangeArrowheads="1"/>
            </p:cNvSpPr>
            <p:nvPr/>
          </p:nvSpPr>
          <p:spPr bwMode="auto">
            <a:xfrm>
              <a:off x="820" y="2052"/>
              <a:ext cx="3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D</a:t>
              </a:r>
              <a:r>
                <a:rPr lang="en-US" sz="2000" b="1"/>
                <a:t>B</a:t>
              </a:r>
            </a:p>
          </p:txBody>
        </p:sp>
        <p:sp>
          <p:nvSpPr>
            <p:cNvPr id="10257" name="Text Box 11"/>
            <p:cNvSpPr txBox="1">
              <a:spLocks noChangeArrowheads="1"/>
            </p:cNvSpPr>
            <p:nvPr/>
          </p:nvSpPr>
          <p:spPr bwMode="auto">
            <a:xfrm>
              <a:off x="4320" y="2054"/>
              <a:ext cx="98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 i="1" dirty="0" smtClean="0"/>
                <a:t>J</a:t>
              </a:r>
              <a:r>
                <a:rPr lang="en-US" sz="2000" baseline="-25000" dirty="0" smtClean="0"/>
                <a:t>r</a:t>
              </a:r>
              <a:r>
                <a:rPr lang="en-US" sz="2000" dirty="0" smtClean="0"/>
                <a:t> </a:t>
              </a:r>
              <a:r>
                <a:rPr lang="en-US" sz="2000" dirty="0"/>
                <a:t>= </a:t>
              </a:r>
              <a:r>
                <a:rPr lang="en-US" sz="2000" b="1" dirty="0"/>
                <a:t>curl</a:t>
              </a:r>
              <a:r>
                <a:rPr lang="en-US" sz="2000" dirty="0"/>
                <a:t> </a:t>
              </a:r>
              <a:r>
                <a:rPr lang="en-US" b="1" dirty="0">
                  <a:latin typeface="Symbol" pitchFamily="18" charset="2"/>
                </a:rPr>
                <a:t>D</a:t>
              </a:r>
              <a:r>
                <a:rPr lang="en-US" b="1" dirty="0"/>
                <a:t>B</a:t>
              </a:r>
            </a:p>
          </p:txBody>
        </p:sp>
      </p:grp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8029575" y="3625850"/>
            <a:ext cx="1114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600" i="1" dirty="0">
                <a:solidFill>
                  <a:srgbClr val="8A0000"/>
                </a:solidFill>
              </a:rPr>
              <a:t>Upward J</a:t>
            </a:r>
            <a:r>
              <a:rPr lang="en-US" sz="1600" i="1" baseline="-25000" dirty="0">
                <a:solidFill>
                  <a:srgbClr val="8A0000"/>
                </a:solidFill>
              </a:rPr>
              <a:t>||</a:t>
            </a:r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 flipV="1">
            <a:off x="8229600" y="3962400"/>
            <a:ext cx="228600" cy="914400"/>
          </a:xfrm>
          <a:prstGeom prst="line">
            <a:avLst/>
          </a:prstGeom>
          <a:noFill/>
          <a:ln w="9525">
            <a:solidFill>
              <a:srgbClr val="8A0000"/>
            </a:solidFill>
            <a:round/>
            <a:headEnd type="arrow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6"/>
          <p:cNvSpPr txBox="1">
            <a:spLocks noChangeArrowheads="1"/>
          </p:cNvSpPr>
          <p:nvPr/>
        </p:nvSpPr>
        <p:spPr bwMode="auto">
          <a:xfrm>
            <a:off x="6248400" y="3854450"/>
            <a:ext cx="1373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600" i="1" dirty="0">
                <a:solidFill>
                  <a:srgbClr val="000066"/>
                </a:solidFill>
              </a:rPr>
              <a:t>Downward J</a:t>
            </a:r>
            <a:r>
              <a:rPr lang="en-US" sz="1600" i="1" baseline="-25000" dirty="0">
                <a:solidFill>
                  <a:srgbClr val="000066"/>
                </a:solidFill>
              </a:rPr>
              <a:t>||</a:t>
            </a:r>
          </a:p>
        </p:txBody>
      </p:sp>
      <p:sp>
        <p:nvSpPr>
          <p:cNvPr id="10249" name="Line 17"/>
          <p:cNvSpPr>
            <a:spLocks noChangeShapeType="1"/>
          </p:cNvSpPr>
          <p:nvPr/>
        </p:nvSpPr>
        <p:spPr bwMode="auto">
          <a:xfrm flipH="1" flipV="1">
            <a:off x="7010400" y="4191000"/>
            <a:ext cx="1143000" cy="8382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 type="arrow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Analysis for </a:t>
            </a:r>
            <a:r>
              <a:rPr lang="en-US" sz="3600" b="1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3600" b="1" dirty="0" smtClean="0">
                <a:solidFill>
                  <a:schemeClr val="bg1"/>
                </a:solidFill>
              </a:rPr>
              <a:t>B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i="1" dirty="0" smtClean="0">
                <a:solidFill>
                  <a:schemeClr val="bg1"/>
                </a:solidFill>
              </a:rPr>
              <a:t>J</a:t>
            </a:r>
            <a:r>
              <a:rPr lang="en-US" sz="3600" baseline="-25000" dirty="0" smtClean="0">
                <a:solidFill>
                  <a:schemeClr val="bg1"/>
                </a:solidFill>
              </a:rPr>
              <a:t>r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10251" name="Picture 6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stCxn id="10249" idx="1"/>
          </p:cNvCxnSpPr>
          <p:nvPr/>
        </p:nvCxnSpPr>
        <p:spPr>
          <a:xfrm rot="16200000" flipH="1">
            <a:off x="6896100" y="4305300"/>
            <a:ext cx="304800" cy="76200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247" idx="1"/>
          </p:cNvCxnSpPr>
          <p:nvPr/>
        </p:nvCxnSpPr>
        <p:spPr>
          <a:xfrm rot="5400000">
            <a:off x="7277100" y="3771900"/>
            <a:ext cx="990600" cy="1371600"/>
          </a:xfrm>
          <a:prstGeom prst="straightConnector1">
            <a:avLst/>
          </a:prstGeom>
          <a:ln>
            <a:solidFill>
              <a:srgbClr val="8A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58750" y="1092200"/>
            <a:ext cx="88265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 </a:t>
            </a: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data,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continuous </a:t>
            </a: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map via SH fit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Ampere’s law applied to horizontal 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cadence: 9 min set by inter-spacecraft separation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 res: 1.15˚ for 19.44s sampling, 0.13˚ for 2.16s sampling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Test Data Acquisition Summary</a:t>
            </a:r>
          </a:p>
        </p:txBody>
      </p:sp>
      <p:pic>
        <p:nvPicPr>
          <p:cNvPr id="13315" name="Picture 6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4033838"/>
          <a:ext cx="80772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/>
                <a:gridCol w="2895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Activity / </a:t>
                      </a:r>
                      <a:r>
                        <a:rPr lang="en-US" sz="1800" b="1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Development Task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Dates	</a:t>
                      </a:r>
                      <a:endParaRPr lang="en-US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Third flight test and first high rate test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14 - 21 Apr  2009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Fourth flight test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 May 2009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First full constellation data test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 Jun - 8 Jul 2009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Second full constellation test, first high rate tests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 Sep - 30 Nov 2009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Formal AMPERE space systems operations test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Dec 2009 - 31 May 2010</a:t>
                      </a:r>
                      <a:endParaRPr lang="en-US" sz="160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AMPERE</a:t>
                      </a:r>
                      <a:r>
                        <a:rPr lang="en-US" sz="1600" b="1" baseline="0" dirty="0" smtClean="0"/>
                        <a:t> data collection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 Jun 2010 - present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44" name="Rectangle 10"/>
          <p:cNvSpPr>
            <a:spLocks noChangeArrowheads="1"/>
          </p:cNvSpPr>
          <p:nvPr/>
        </p:nvSpPr>
        <p:spPr bwMode="auto">
          <a:xfrm>
            <a:off x="228600" y="1066800"/>
            <a:ext cx="84582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>
              <a:lnSpc>
                <a:spcPct val="150000"/>
              </a:lnSpc>
            </a:pPr>
            <a:r>
              <a:rPr lang="en-US" sz="2000" b="1" dirty="0">
                <a:solidFill>
                  <a:srgbClr val="FFFF66"/>
                </a:solidFill>
              </a:rPr>
              <a:t>First light: 17 Feb 2009 (brief) </a:t>
            </a:r>
          </a:p>
          <a:p>
            <a:pPr marL="273050">
              <a:lnSpc>
                <a:spcPct val="150000"/>
              </a:lnSpc>
            </a:pPr>
            <a:r>
              <a:rPr lang="en-US" sz="2000" b="1" dirty="0">
                <a:solidFill>
                  <a:srgbClr val="FFFF66"/>
                </a:solidFill>
              </a:rPr>
              <a:t>Partial constellation tests selected days/periods: Mar – Sep 2009 </a:t>
            </a:r>
          </a:p>
          <a:p>
            <a:pPr marL="273050">
              <a:lnSpc>
                <a:spcPct val="150000"/>
              </a:lnSpc>
            </a:pPr>
            <a:r>
              <a:rPr lang="en-US" sz="2000" b="1" dirty="0">
                <a:solidFill>
                  <a:srgbClr val="FFFF66"/>
                </a:solidFill>
              </a:rPr>
              <a:t>Operational testing:</a:t>
            </a:r>
          </a:p>
          <a:p>
            <a:pPr marL="273050"/>
            <a:r>
              <a:rPr lang="en-US" sz="2000" b="1" dirty="0">
                <a:solidFill>
                  <a:srgbClr val="FFFF66"/>
                </a:solidFill>
              </a:rPr>
              <a:t>	1 Oct 2009 – 31 May 2010 </a:t>
            </a:r>
          </a:p>
          <a:p>
            <a:pPr marL="273050"/>
            <a:r>
              <a:rPr lang="en-US" sz="2000" b="1" dirty="0">
                <a:solidFill>
                  <a:srgbClr val="FFFF66"/>
                </a:solidFill>
              </a:rPr>
              <a:t>	Temporal coverage: &gt;90%</a:t>
            </a:r>
          </a:p>
          <a:p>
            <a:pPr marL="273050"/>
            <a:r>
              <a:rPr lang="en-US" sz="2000" b="1" dirty="0">
                <a:solidFill>
                  <a:srgbClr val="FFFF66"/>
                </a:solidFill>
              </a:rPr>
              <a:t>	Sporadic time gaps in data from each SV</a:t>
            </a:r>
          </a:p>
          <a:p>
            <a:pPr marL="273050"/>
            <a:r>
              <a:rPr lang="en-US" sz="2000" b="1" dirty="0">
                <a:solidFill>
                  <a:srgbClr val="FFFF66"/>
                </a:solidFill>
              </a:rPr>
              <a:t>	Occasional high rate test data</a:t>
            </a:r>
          </a:p>
          <a:p>
            <a:pPr marL="273050"/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High Rate Acquisition Summary</a:t>
            </a:r>
          </a:p>
        </p:txBody>
      </p:sp>
      <p:pic>
        <p:nvPicPr>
          <p:cNvPr id="13315" name="Picture 6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4" name="Rectangle 10"/>
          <p:cNvSpPr>
            <a:spLocks noChangeArrowheads="1"/>
          </p:cNvSpPr>
          <p:nvPr/>
        </p:nvSpPr>
        <p:spPr bwMode="auto">
          <a:xfrm>
            <a:off x="228600" y="990600"/>
            <a:ext cx="845820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>
              <a:spcBef>
                <a:spcPts val="600"/>
              </a:spcBef>
            </a:pPr>
            <a:r>
              <a:rPr lang="en-US" sz="2000" b="1" dirty="0" smtClean="0">
                <a:solidFill>
                  <a:srgbClr val="FFFF99"/>
                </a:solidFill>
              </a:rPr>
              <a:t>Standard sampling interval: 19.44 s</a:t>
            </a:r>
          </a:p>
          <a:p>
            <a:pPr marL="273050">
              <a:spcBef>
                <a:spcPts val="600"/>
              </a:spcBef>
            </a:pPr>
            <a:r>
              <a:rPr lang="en-US" sz="2000" b="1" dirty="0" smtClean="0">
                <a:solidFill>
                  <a:srgbClr val="FFFF99"/>
                </a:solidFill>
              </a:rPr>
              <a:t>High rate interval: 2.16 s</a:t>
            </a:r>
            <a:endParaRPr lang="en-US" sz="2000" b="1" dirty="0">
              <a:solidFill>
                <a:srgbClr val="FFFF99"/>
              </a:solidFill>
            </a:endParaRPr>
          </a:p>
          <a:p>
            <a:pPr marL="273050">
              <a:spcBef>
                <a:spcPts val="600"/>
              </a:spcBef>
            </a:pPr>
            <a:r>
              <a:rPr lang="en-US" sz="2000" b="1" dirty="0" smtClean="0">
                <a:solidFill>
                  <a:srgbClr val="FFFF99"/>
                </a:solidFill>
              </a:rPr>
              <a:t>Budget for high rate data: 512 h per year (21d 8h) </a:t>
            </a:r>
            <a:endParaRPr lang="en-US" b="1" dirty="0" smtClean="0">
              <a:solidFill>
                <a:srgbClr val="FFFF99"/>
              </a:solidFill>
            </a:endParaRPr>
          </a:p>
          <a:p>
            <a:pPr marL="273050">
              <a:spcBef>
                <a:spcPts val="600"/>
              </a:spcBef>
            </a:pPr>
            <a:r>
              <a:rPr lang="en-US" sz="2000" b="1" dirty="0" smtClean="0">
                <a:solidFill>
                  <a:srgbClr val="FFFF99"/>
                </a:solidFill>
              </a:rPr>
              <a:t>High rate operation decisions:</a:t>
            </a:r>
          </a:p>
          <a:p>
            <a:pPr marL="273050"/>
            <a:r>
              <a:rPr lang="en-US" sz="2000" b="1" dirty="0" smtClean="0">
                <a:solidFill>
                  <a:srgbClr val="FFFF99"/>
                </a:solidFill>
              </a:rPr>
              <a:t>	Testing (pre June 2010)</a:t>
            </a:r>
          </a:p>
          <a:p>
            <a:pPr marL="273050"/>
            <a:r>
              <a:rPr lang="en-US" sz="2000" b="1" dirty="0" smtClean="0">
                <a:solidFill>
                  <a:srgbClr val="FFFF99"/>
                </a:solidFill>
              </a:rPr>
              <a:t>	Promote on warning: capture storms</a:t>
            </a:r>
          </a:p>
          <a:p>
            <a:pPr marL="273050"/>
            <a:r>
              <a:rPr lang="en-US" sz="2000" b="1" dirty="0" smtClean="0">
                <a:solidFill>
                  <a:srgbClr val="FFFF99"/>
                </a:solidFill>
              </a:rPr>
              <a:t>	Scheduled campaigns: RENU rocket, THEMIS tail season</a:t>
            </a:r>
            <a:endParaRPr lang="en-US" sz="2000" b="1" dirty="0">
              <a:solidFill>
                <a:srgbClr val="FFFF99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3505200"/>
          <a:ext cx="8577524" cy="3200401"/>
        </p:xfrm>
        <a:graphic>
          <a:graphicData uri="http://schemas.openxmlformats.org/drawingml/2006/table">
            <a:tbl>
              <a:tblPr/>
              <a:tblGrid>
                <a:gridCol w="2739750"/>
                <a:gridCol w="3108562"/>
                <a:gridCol w="2729212"/>
              </a:tblGrid>
              <a:tr h="29529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High rate AMPERE data intervals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Start (UT)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Stop (UT)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Objective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Apr 15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Apr 29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High rate teset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May 27:1100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May 29:0300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Promotion process test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Aug 03:1200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Aug 05:0400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Oct 22:1200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Oct 25:0400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Nov 13:1800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Nov 15:1000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Dec 07-12:0400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2010 Dec 07-12:1000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RENU sounding rocket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Feb 16:0600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Feb 18:2200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89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Mar 9:0800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Mar 11:0000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CME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95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May 15: 0900-1300</a:t>
                      </a:r>
                    </a:p>
                  </a:txBody>
                  <a:tcPr marL="10546" marR="10546" marT="105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2011 June 30: 0900-1300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THEMIS</a:t>
                      </a:r>
                    </a:p>
                  </a:txBody>
                  <a:tcPr marL="10546" marR="10546" marT="10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9216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Beta Release: 11 Dec 2010!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http://ampere.jhuapl.edu</a:t>
            </a:r>
            <a:endParaRPr lang="en-US" sz="3200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153400" cy="5334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Inversion results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/>
              <a:t>Digital data products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/>
              <a:t> Regular AACGM grid: 1° x 1°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latin typeface="Symbol" pitchFamily="18" charset="2"/>
              </a:rPr>
              <a:t>D</a:t>
            </a:r>
            <a:r>
              <a:rPr lang="en-US" sz="2400" b="1" dirty="0" smtClean="0"/>
              <a:t>B</a:t>
            </a:r>
            <a:r>
              <a:rPr lang="en-US" sz="2400" dirty="0" smtClean="0"/>
              <a:t> fits &amp; </a:t>
            </a:r>
            <a:r>
              <a:rPr lang="en-US" sz="2400" i="1" dirty="0" smtClean="0"/>
              <a:t>J</a:t>
            </a:r>
            <a:r>
              <a:rPr lang="en-US" sz="2400" baseline="-25000" dirty="0" smtClean="0"/>
              <a:t>r</a:t>
            </a:r>
          </a:p>
          <a:p>
            <a:pPr>
              <a:defRPr/>
            </a:pPr>
            <a:r>
              <a:rPr lang="en-US" sz="2800" dirty="0" smtClean="0"/>
              <a:t>Survey displays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/>
              <a:t>3-panel, </a:t>
            </a:r>
            <a:r>
              <a:rPr lang="en-US" sz="2400" b="1" dirty="0" smtClean="0">
                <a:latin typeface="Symbol" pitchFamily="18" charset="2"/>
              </a:rPr>
              <a:t>D</a:t>
            </a:r>
            <a:r>
              <a:rPr lang="en-US" sz="2400" b="1" dirty="0" smtClean="0"/>
              <a:t>B</a:t>
            </a:r>
            <a:r>
              <a:rPr lang="en-US" sz="2400" dirty="0" smtClean="0"/>
              <a:t>, </a:t>
            </a:r>
            <a:r>
              <a:rPr lang="en-US" sz="2400" b="1" dirty="0" smtClean="0">
                <a:latin typeface="Symbol" pitchFamily="18" charset="2"/>
              </a:rPr>
              <a:t>D</a:t>
            </a:r>
            <a:r>
              <a:rPr lang="en-US" sz="2400" b="1" dirty="0" smtClean="0"/>
              <a:t>B</a:t>
            </a:r>
            <a:r>
              <a:rPr lang="en-US" sz="2400" dirty="0" smtClean="0"/>
              <a:t> fits, </a:t>
            </a:r>
            <a:r>
              <a:rPr lang="en-US" sz="2400" i="1" dirty="0" smtClean="0"/>
              <a:t>J</a:t>
            </a:r>
            <a:r>
              <a:rPr lang="en-US" sz="2400" baseline="-25000" dirty="0" smtClean="0"/>
              <a:t>r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/>
              <a:t>Individual frames and daily movies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 smtClean="0"/>
              <a:t>Equator limit: 60° and 40°</a:t>
            </a:r>
          </a:p>
          <a:p>
            <a:pPr>
              <a:defRPr/>
            </a:pPr>
            <a:r>
              <a:rPr lang="en-US" sz="2800" dirty="0" smtClean="0"/>
              <a:t>Data products browser</a:t>
            </a:r>
          </a:p>
          <a:p>
            <a:pPr>
              <a:defRPr/>
            </a:pPr>
            <a:r>
              <a:rPr lang="en-US" sz="2800" dirty="0" smtClean="0"/>
              <a:t>Comments suggestions tool</a:t>
            </a:r>
          </a:p>
          <a:p>
            <a:pPr>
              <a:defRPr/>
            </a:pPr>
            <a:endParaRPr lang="en-US" sz="1050" dirty="0" smtClean="0"/>
          </a:p>
          <a:p>
            <a:pPr>
              <a:defRPr/>
            </a:pPr>
            <a:r>
              <a:rPr lang="en-US" sz="2800" dirty="0" smtClean="0">
                <a:solidFill>
                  <a:srgbClr val="CCFFCC"/>
                </a:solidFill>
              </a:rPr>
              <a:t>Digital </a:t>
            </a:r>
            <a:r>
              <a:rPr lang="en-US" sz="2800" b="1" dirty="0" smtClean="0">
                <a:solidFill>
                  <a:srgbClr val="CCFFCC"/>
                </a:solidFill>
                <a:latin typeface="Symbol" pitchFamily="18" charset="2"/>
                <a:cs typeface="Arial"/>
              </a:rPr>
              <a:t>d</a:t>
            </a:r>
            <a:r>
              <a:rPr lang="en-US" sz="2800" b="1" dirty="0" smtClean="0">
                <a:solidFill>
                  <a:srgbClr val="CCFFCC"/>
                </a:solidFill>
              </a:rPr>
              <a:t>B</a:t>
            </a:r>
            <a:r>
              <a:rPr lang="en-US" sz="2800" dirty="0" smtClean="0">
                <a:solidFill>
                  <a:srgbClr val="CCFFCC"/>
                </a:solidFill>
              </a:rPr>
              <a:t> data in the works</a:t>
            </a:r>
          </a:p>
          <a:p>
            <a:pPr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69636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163"/>
            <a:ext cx="8229600" cy="94456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AMPERE Data Center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http://ampere.jhuapl.edu</a:t>
            </a:r>
            <a:endParaRPr lang="en-US" sz="3200" dirty="0" smtClean="0"/>
          </a:p>
        </p:txBody>
      </p:sp>
      <p:pic>
        <p:nvPicPr>
          <p:cNvPr id="64515" name="Picture 4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Line 6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4518" name="Picture 2" descr="C:\Documents and Settings\anderbj1\My Documents\AMPERE2\Science Data Center\AMPERE_SDC_tool2.jpg"/>
          <p:cNvPicPr>
            <a:picLocks noChangeAspect="1" noChangeArrowheads="1"/>
          </p:cNvPicPr>
          <p:nvPr/>
        </p:nvPicPr>
        <p:blipFill>
          <a:blip r:embed="rId4" cstate="print"/>
          <a:srcRect r="30093"/>
          <a:stretch>
            <a:fillRect/>
          </a:stretch>
        </p:blipFill>
        <p:spPr bwMode="auto">
          <a:xfrm>
            <a:off x="5672138" y="3859213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 descr="C:\Documents and Settings\anderbj1\My Documents\AMPERE2\Science Data Center\AMPERE_SDC_tool0.jpg"/>
          <p:cNvPicPr>
            <a:picLocks noChangeAspect="1" noChangeArrowheads="1"/>
          </p:cNvPicPr>
          <p:nvPr/>
        </p:nvPicPr>
        <p:blipFill>
          <a:blip r:embed="rId5" cstate="print"/>
          <a:srcRect t="3513" r="30093"/>
          <a:stretch>
            <a:fillRect/>
          </a:stretch>
        </p:blipFill>
        <p:spPr bwMode="auto">
          <a:xfrm>
            <a:off x="5672138" y="1035050"/>
            <a:ext cx="3429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4" descr="C:\Documents and Settings\anderbj1\My Documents\AMPERE2\Science Data Center\AMPERE_SDC_tool1.jpg"/>
          <p:cNvPicPr>
            <a:picLocks noChangeAspect="1" noChangeArrowheads="1"/>
          </p:cNvPicPr>
          <p:nvPr/>
        </p:nvPicPr>
        <p:blipFill>
          <a:blip r:embed="rId6" cstate="print"/>
          <a:srcRect r="30093"/>
          <a:stretch>
            <a:fillRect/>
          </a:stretch>
        </p:blipFill>
        <p:spPr bwMode="auto">
          <a:xfrm>
            <a:off x="5672138" y="1614488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01613" y="1295400"/>
            <a:ext cx="528478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FFFF66"/>
                </a:solidFill>
                <a:latin typeface="+mn-lt"/>
              </a:rPr>
              <a:t>AMPERE Science Data Center </a:t>
            </a: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data center browser: </a:t>
            </a:r>
            <a:r>
              <a:rPr lang="en-US" sz="2400" kern="0" dirty="0">
                <a:solidFill>
                  <a:srgbClr val="FFFF66"/>
                </a:solidFill>
                <a:latin typeface="+mn-lt"/>
              </a:rPr>
              <a:t>powered by </a:t>
            </a: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RST</a:t>
            </a:r>
            <a:endParaRPr lang="en-US" sz="2400" kern="0" dirty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200" kern="0" dirty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Accesses </a:t>
            </a:r>
            <a:r>
              <a:rPr lang="en-US" sz="2400" kern="0" dirty="0">
                <a:solidFill>
                  <a:srgbClr val="FFFF66"/>
                </a:solidFill>
                <a:latin typeface="+mn-lt"/>
              </a:rPr>
              <a:t>auto-processed </a:t>
            </a: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data: As soon as we process data it shows up for the browser.</a:t>
            </a:r>
            <a:endParaRPr lang="en-US" sz="2400" kern="0" dirty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200" kern="0" dirty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Products available for display: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FFFF66"/>
                </a:solidFill>
                <a:latin typeface="+mn-lt"/>
              </a:rPr>
              <a:t>∆B</a:t>
            </a: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 magnitude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FFFF66"/>
                </a:solidFill>
              </a:rPr>
              <a:t>∆B</a:t>
            </a: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 E-W component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Radial current density: J</a:t>
            </a:r>
            <a:r>
              <a:rPr lang="en-US" sz="2000" kern="0" baseline="-25000" dirty="0" smtClean="0">
                <a:solidFill>
                  <a:srgbClr val="FFFF66"/>
                </a:solidFill>
                <a:latin typeface="+mn-lt"/>
              </a:rPr>
              <a:t>r</a:t>
            </a:r>
            <a:endParaRPr lang="en-US" sz="2000" kern="0" baseline="-25000" dirty="0">
              <a:solidFill>
                <a:srgbClr val="FFFF66"/>
              </a:solidFill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On 1° x </a:t>
            </a:r>
            <a:r>
              <a:rPr lang="en-US" sz="2000" kern="0" dirty="0" smtClean="0">
                <a:solidFill>
                  <a:srgbClr val="FFFF66"/>
                </a:solidFill>
              </a:rPr>
              <a:t>1°</a:t>
            </a: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 lat-</a:t>
            </a:r>
            <a:r>
              <a:rPr lang="en-US" sz="2000" kern="0" dirty="0" err="1" smtClean="0">
                <a:solidFill>
                  <a:srgbClr val="FFFF66"/>
                </a:solidFill>
                <a:latin typeface="+mn-lt"/>
              </a:rPr>
              <a:t>lon</a:t>
            </a:r>
            <a:r>
              <a:rPr lang="en-US" sz="2000" kern="0" dirty="0" smtClean="0">
                <a:solidFill>
                  <a:srgbClr val="FFFF66"/>
                </a:solidFill>
                <a:latin typeface="+mn-lt"/>
              </a:rPr>
              <a:t> in AACGM</a:t>
            </a:r>
            <a:endParaRPr lang="en-US" sz="2000" kern="0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Development Timeline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1295400"/>
            <a:ext cx="8740775" cy="487680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99"/>
                </a:solidFill>
              </a:rPr>
              <a:t>Flight TLM testing began	Spring 2009</a:t>
            </a:r>
          </a:p>
          <a:p>
            <a:pPr marL="347472">
              <a:spcBef>
                <a:spcPts val="0"/>
              </a:spcBef>
              <a:spcAft>
                <a:spcPts val="800"/>
              </a:spcAft>
              <a:buFontTx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		</a:t>
            </a:r>
            <a:r>
              <a:rPr lang="en-US" sz="2400" dirty="0" smtClean="0">
                <a:solidFill>
                  <a:srgbClr val="FFFF99"/>
                </a:solidFill>
              </a:rPr>
              <a:t>(Test data: 10/’09-5/’10)</a:t>
            </a:r>
            <a:endParaRPr lang="en-US" dirty="0" smtClean="0">
              <a:solidFill>
                <a:srgbClr val="FFFF99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dirty="0" smtClean="0">
                <a:solidFill>
                  <a:srgbClr val="FFFF99"/>
                </a:solidFill>
              </a:rPr>
              <a:t>  Start 24/7 data collection	June 2010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dirty="0" smtClean="0">
                <a:solidFill>
                  <a:srgbClr val="FFFF99"/>
                </a:solidFill>
              </a:rPr>
              <a:t>  Testing and validation 	CY 2010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dirty="0" smtClean="0">
                <a:solidFill>
                  <a:srgbClr val="FFFF99"/>
                </a:solidFill>
              </a:rPr>
              <a:t>  First data release		Q4 2010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     </a:t>
            </a:r>
            <a:r>
              <a:rPr lang="en-US" dirty="0" smtClean="0">
                <a:solidFill>
                  <a:schemeClr val="bg1"/>
                </a:solidFill>
              </a:rPr>
              <a:t>Real-time development 	CY 2011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     ‘Burst’ promotion 		CY 2012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     Development completion	May 2013</a:t>
            </a:r>
          </a:p>
          <a:p>
            <a:pPr lvl="1">
              <a:buFontTx/>
              <a:buNone/>
              <a:defRPr/>
            </a:pPr>
            <a:endParaRPr lang="en-US" sz="1200" dirty="0" smtClean="0"/>
          </a:p>
          <a:p>
            <a:pPr algn="ctr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http://ampere.jhuapl.edu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0660" name="Picture 4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13213" y="906463"/>
          <a:ext cx="2011362" cy="531812"/>
        </p:xfrm>
        <a:graphic>
          <a:graphicData uri="http://schemas.openxmlformats.org/presentationml/2006/ole">
            <p:oleObj spid="_x0000_s38914" name="Equation" r:id="rId3" imgW="863225" imgH="228501" progId="Equation.3">
              <p:embed/>
            </p:oleObj>
          </a:graphicData>
        </a:graphic>
      </p:graphicFrame>
      <p:sp>
        <p:nvSpPr>
          <p:cNvPr id="10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13213" y="1889125"/>
          <a:ext cx="4775200" cy="552450"/>
        </p:xfrm>
        <a:graphic>
          <a:graphicData uri="http://schemas.openxmlformats.org/presentationml/2006/ole">
            <p:oleObj spid="_x0000_s38915" name="Equation" r:id="rId4" imgW="2057400" imgH="241300" progId="Equation.3">
              <p:embed/>
            </p:oleObj>
          </a:graphicData>
        </a:graphic>
      </p:graphicFrame>
      <p:sp>
        <p:nvSpPr>
          <p:cNvPr id="103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113213" y="3254375"/>
          <a:ext cx="3713162" cy="596900"/>
        </p:xfrm>
        <a:graphic>
          <a:graphicData uri="http://schemas.openxmlformats.org/presentationml/2006/ole">
            <p:oleObj spid="_x0000_s38916" name="Equation" r:id="rId5" imgW="1600200" imgH="254000" progId="Equation.3">
              <p:embed/>
            </p:oleObj>
          </a:graphicData>
        </a:graphic>
      </p:graphicFrame>
      <p:sp>
        <p:nvSpPr>
          <p:cNvPr id="103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664325" y="908050"/>
          <a:ext cx="1570038" cy="530225"/>
        </p:xfrm>
        <a:graphic>
          <a:graphicData uri="http://schemas.openxmlformats.org/presentationml/2006/ole">
            <p:oleObj spid="_x0000_s38917" name="Equation" r:id="rId6" imgW="672808" imgH="228501" progId="Equation.3">
              <p:embed/>
            </p:oleObj>
          </a:graphicData>
        </a:graphic>
      </p:graphicFrame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0" name="TextBox 14"/>
          <p:cNvSpPr txBox="1">
            <a:spLocks noChangeArrowheads="1"/>
          </p:cNvSpPr>
          <p:nvPr/>
        </p:nvSpPr>
        <p:spPr bwMode="auto">
          <a:xfrm>
            <a:off x="1284288" y="127000"/>
            <a:ext cx="67770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The Ionospheric electrodynamics view</a:t>
            </a:r>
            <a:endParaRPr lang="en-US" b="1"/>
          </a:p>
        </p:txBody>
      </p:sp>
      <p:graphicFrame>
        <p:nvGraphicFramePr>
          <p:cNvPr id="1032" name="Object 16"/>
          <p:cNvGraphicFramePr>
            <a:graphicFrameLocks noChangeAspect="1"/>
          </p:cNvGraphicFramePr>
          <p:nvPr/>
        </p:nvGraphicFramePr>
        <p:xfrm>
          <a:off x="4113213" y="2598738"/>
          <a:ext cx="354012" cy="384175"/>
        </p:xfrm>
        <a:graphic>
          <a:graphicData uri="http://schemas.openxmlformats.org/presentationml/2006/ole">
            <p:oleObj spid="_x0000_s38920" name="Equation" r:id="rId7" imgW="152280" imgH="164880" progId="Equation.3">
              <p:embed/>
            </p:oleObj>
          </a:graphicData>
        </a:graphic>
      </p:graphicFrame>
      <p:sp>
        <p:nvSpPr>
          <p:cNvPr id="1041" name="TextBox 16"/>
          <p:cNvSpPr txBox="1">
            <a:spLocks noChangeArrowheads="1"/>
          </p:cNvSpPr>
          <p:nvPr/>
        </p:nvSpPr>
        <p:spPr bwMode="auto">
          <a:xfrm>
            <a:off x="438150" y="941388"/>
            <a:ext cx="1858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Convection</a:t>
            </a:r>
          </a:p>
        </p:txBody>
      </p:sp>
      <p:sp>
        <p:nvSpPr>
          <p:cNvPr id="1042" name="TextBox 17"/>
          <p:cNvSpPr txBox="1">
            <a:spLocks noChangeArrowheads="1"/>
          </p:cNvSpPr>
          <p:nvPr/>
        </p:nvSpPr>
        <p:spPr bwMode="auto">
          <a:xfrm>
            <a:off x="438150" y="19637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Horizontal currents</a:t>
            </a:r>
          </a:p>
        </p:txBody>
      </p:sp>
      <p:sp>
        <p:nvSpPr>
          <p:cNvPr id="1043" name="TextBox 18"/>
          <p:cNvSpPr txBox="1">
            <a:spLocks noChangeArrowheads="1"/>
          </p:cNvSpPr>
          <p:nvPr/>
        </p:nvSpPr>
        <p:spPr bwMode="auto">
          <a:xfrm>
            <a:off x="438150" y="3270250"/>
            <a:ext cx="290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Birkeland currents</a:t>
            </a:r>
          </a:p>
        </p:txBody>
      </p:sp>
      <p:sp>
        <p:nvSpPr>
          <p:cNvPr id="1044" name="TextBox 19"/>
          <p:cNvSpPr txBox="1">
            <a:spLocks noChangeArrowheads="1"/>
          </p:cNvSpPr>
          <p:nvPr/>
        </p:nvSpPr>
        <p:spPr bwMode="auto">
          <a:xfrm>
            <a:off x="4486275" y="2516188"/>
            <a:ext cx="414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= equivalent current potential</a:t>
            </a:r>
          </a:p>
        </p:txBody>
      </p:sp>
      <p:sp>
        <p:nvSpPr>
          <p:cNvPr id="22" name="Oval 21"/>
          <p:cNvSpPr/>
          <p:nvPr/>
        </p:nvSpPr>
        <p:spPr>
          <a:xfrm>
            <a:off x="3962400" y="8382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38200" y="1371600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SuperDARN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 flipV="1">
            <a:off x="3079519" y="1295400"/>
            <a:ext cx="806681" cy="3378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346200" y="5014913"/>
          <a:ext cx="6367463" cy="619125"/>
        </p:xfrm>
        <a:graphic>
          <a:graphicData uri="http://schemas.openxmlformats.org/presentationml/2006/ole">
            <p:oleObj spid="_x0000_s38918" name="Equation" r:id="rId8" imgW="2743200" imgH="266700" progId="Equation.3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1490663" y="5888038"/>
          <a:ext cx="5837237" cy="596900"/>
        </p:xfrm>
        <a:graphic>
          <a:graphicData uri="http://schemas.openxmlformats.org/presentationml/2006/ole">
            <p:oleObj spid="_x0000_s38919" name="Equation" r:id="rId9" imgW="2514600" imgH="254000" progId="Equation.3">
              <p:embed/>
            </p:oleObj>
          </a:graphicData>
        </a:graphic>
      </p:graphicFrame>
      <p:sp>
        <p:nvSpPr>
          <p:cNvPr id="1045" name="TextBox 20"/>
          <p:cNvSpPr txBox="1">
            <a:spLocks noChangeArrowheads="1"/>
          </p:cNvSpPr>
          <p:nvPr/>
        </p:nvSpPr>
        <p:spPr bwMode="auto">
          <a:xfrm>
            <a:off x="447675" y="4346575"/>
            <a:ext cx="710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Electrodynamics equations: 2 </a:t>
            </a:r>
            <a:r>
              <a:rPr lang="en-US" sz="2400" b="1" dirty="0" err="1"/>
              <a:t>eqs</a:t>
            </a:r>
            <a:r>
              <a:rPr lang="en-US" sz="2400" b="1" dirty="0"/>
              <a:t>, 5 unknowns</a:t>
            </a:r>
          </a:p>
        </p:txBody>
      </p:sp>
      <p:sp>
        <p:nvSpPr>
          <p:cNvPr id="26" name="Oval 25"/>
          <p:cNvSpPr/>
          <p:nvPr/>
        </p:nvSpPr>
        <p:spPr>
          <a:xfrm>
            <a:off x="4038600" y="3200400"/>
            <a:ext cx="533400" cy="6096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38200" y="3733800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AMPERE</a:t>
            </a:r>
            <a:endParaRPr lang="en-US" b="1" i="1" dirty="0">
              <a:solidFill>
                <a:srgbClr val="00B050"/>
              </a:solidFill>
              <a:latin typeface="Symbol" pitchFamily="18" charset="2"/>
            </a:endParaRP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2667000" y="3581400"/>
            <a:ext cx="1219200" cy="41401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39850" y="195263"/>
          <a:ext cx="6462943" cy="6347210"/>
        </p:xfrm>
        <a:graphic>
          <a:graphicData uri="http://schemas.openxmlformats.org/drawingml/2006/table">
            <a:tbl>
              <a:tblPr/>
              <a:tblGrid>
                <a:gridCol w="1765388"/>
                <a:gridCol w="1166779"/>
                <a:gridCol w="1765388"/>
                <a:gridCol w="1765388"/>
              </a:tblGrid>
              <a:tr h="3698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Quantity</a:t>
                      </a:r>
                    </a:p>
                  </a:txBody>
                  <a:tcPr marL="12334" marR="12334" marT="1233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Technique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Strengths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Operational Considerations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</a:tr>
              <a:tr h="906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 smtClean="0">
                          <a:latin typeface="Symbol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Equivalent</a:t>
                      </a:r>
                      <a:r>
                        <a:rPr lang="en-US" sz="13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currents</a:t>
                      </a:r>
                      <a:endParaRPr lang="en-US" sz="13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Ground magnetometers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Excellent time resolution; continuous data; coverage improving in latitude, density and southern hemisphere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Non-uniform coverage (oceans, concentration at nominal auroral latitudes, local time gaps)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81403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 smtClean="0">
                          <a:latin typeface="Symbol"/>
                        </a:rPr>
                        <a:t>j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Potential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convection</a:t>
                      </a:r>
                      <a:endParaRPr lang="en-US" sz="13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latin typeface="Times New Roman"/>
                        </a:rPr>
                        <a:t>SuperDARN:</a:t>
                      </a:r>
                      <a:r>
                        <a:rPr lang="en-US" sz="1200" b="0" i="0" u="none" strike="noStrike">
                          <a:latin typeface="Times New Roman"/>
                        </a:rPr>
                        <a:t> mid-latitudes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Broad field of regard; continuous operation; both hemispheres; 2-min cadence; 10s km resolution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Requires irregularities; D-region absorption (mitigated somewhat by mid-latitude radars)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IS radars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Indep. of conditions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Focussed (limited) coverage (few sites)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LEO ion drift 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ion drift observations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100 minute revisit time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Restricted local time cuts (4)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latin typeface="Symbol"/>
                        </a:rPr>
                        <a:t>S</a:t>
                      </a:r>
                      <a:r>
                        <a:rPr lang="en-US" sz="2000" b="1" i="0" u="none" strike="noStrike" baseline="-25000" dirty="0">
                          <a:latin typeface="Times New Roman"/>
                        </a:rPr>
                        <a:t>P</a:t>
                      </a:r>
                      <a:r>
                        <a:rPr lang="en-US" sz="2000" b="1" i="0" u="none" strike="noStrike" dirty="0">
                          <a:latin typeface="Times New Roman"/>
                        </a:rPr>
                        <a:t>, </a:t>
                      </a:r>
                      <a:r>
                        <a:rPr lang="en-US" sz="2000" b="1" i="0" u="none" strike="noStrike" dirty="0">
                          <a:latin typeface="Symbol"/>
                        </a:rPr>
                        <a:t>S</a:t>
                      </a:r>
                      <a:r>
                        <a:rPr lang="en-US" sz="2000" b="1" i="0" u="none" strike="noStrike" baseline="-25000" dirty="0">
                          <a:latin typeface="Times New Roman"/>
                        </a:rPr>
                        <a:t>H</a:t>
                      </a:r>
                      <a:endParaRPr lang="en-US" sz="2000" b="1" i="0" u="none" strike="noStrike" dirty="0">
                        <a:latin typeface="Symbol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IS radars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Accurate density meas.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Focussed (limited) coverage (few sites)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UV imaging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Hemispheric image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Significant uncertainties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Not operational routinely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 dirty="0">
                          <a:latin typeface="Times New Roman"/>
                        </a:rPr>
                        <a:t>J</a:t>
                      </a:r>
                      <a:r>
                        <a:rPr lang="en-US" sz="1800" b="1" i="0" u="none" strike="noStrike" baseline="-25000" dirty="0" smtClean="0">
                          <a:latin typeface="Times New Roman"/>
                        </a:rPr>
                        <a:t>||</a:t>
                      </a:r>
                      <a:endParaRPr lang="en-US" sz="1800" b="1" i="1" u="none" strike="noStrike" dirty="0" smtClean="0">
                        <a:latin typeface="Symbol"/>
                      </a:endParaRP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Birkeland 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currents</a:t>
                      </a:r>
                    </a:p>
                    <a:p>
                      <a:pPr algn="ctr" fontAlgn="ctr"/>
                      <a:endParaRPr lang="en-US" sz="1300" b="1" i="1" u="none" strike="noStrike" dirty="0">
                        <a:latin typeface="Times New Roman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LEO mags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signature of currents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Iridium: long accumulation times (&gt;2 hrs)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8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Other: ~3 satellites, 100 minute revisit time, Requires geometrical assumptions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latin typeface="Times New Roman"/>
                        </a:rPr>
                        <a:t>AMPERE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signature of currents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30 nT resolution – S:N ~ 10:1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&gt;70 satellites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Latitude resolution: 1º nominal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9 minute revisit time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Event driven sub-degree sampling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09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12 local time cuts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AMPERE NSF 11/13/06</a:t>
            </a:r>
          </a:p>
        </p:txBody>
      </p:sp>
      <p:sp>
        <p:nvSpPr>
          <p:cNvPr id="205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JHU/APL Proprietary</a:t>
            </a: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497513" y="1385888"/>
          <a:ext cx="3429000" cy="1384300"/>
        </p:xfrm>
        <a:graphic>
          <a:graphicData uri="http://schemas.openxmlformats.org/presentationml/2006/ole">
            <p:oleObj spid="_x0000_s44034" name="Equation" r:id="rId3" imgW="1028254" imgH="431613" progId="Equation.3">
              <p:embed/>
            </p:oleObj>
          </a:graphicData>
        </a:graphic>
      </p:graphicFrame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590800" y="304800"/>
            <a:ext cx="423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3600" b="1">
                <a:solidFill>
                  <a:srgbClr val="FFFF66"/>
                </a:solidFill>
              </a:rPr>
              <a:t>Other applications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80988" y="1289050"/>
            <a:ext cx="49768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3200" b="1">
                <a:solidFill>
                  <a:srgbClr val="FFFF66"/>
                </a:solidFill>
              </a:rPr>
              <a:t>E-M Energy Flux</a:t>
            </a:r>
          </a:p>
          <a:p>
            <a:r>
              <a:rPr lang="en-US" sz="3200" b="1">
                <a:solidFill>
                  <a:srgbClr val="FFFF66"/>
                </a:solidFill>
              </a:rPr>
              <a:t>  No </a:t>
            </a:r>
            <a:r>
              <a:rPr lang="en-US" sz="3200" b="1">
                <a:solidFill>
                  <a:srgbClr val="FFFF66"/>
                </a:solidFill>
                <a:latin typeface="Symbol" pitchFamily="18" charset="2"/>
              </a:rPr>
              <a:t>d</a:t>
            </a:r>
            <a:r>
              <a:rPr lang="en-US" sz="3200" b="1">
                <a:solidFill>
                  <a:srgbClr val="FFFF66"/>
                </a:solidFill>
              </a:rPr>
              <a:t>B, no </a:t>
            </a:r>
            <a:r>
              <a:rPr lang="en-US" sz="3200" i="1">
                <a:solidFill>
                  <a:srgbClr val="FFFF66"/>
                </a:solidFill>
              </a:rPr>
              <a:t>S</a:t>
            </a:r>
            <a:r>
              <a:rPr lang="en-US" sz="3200" baseline="-25000">
                <a:solidFill>
                  <a:srgbClr val="FFFF66"/>
                </a:solidFill>
              </a:rPr>
              <a:t>z</a:t>
            </a:r>
          </a:p>
          <a:p>
            <a:r>
              <a:rPr lang="en-US" sz="3200">
                <a:solidFill>
                  <a:srgbClr val="FFFF66"/>
                </a:solidFill>
              </a:rPr>
              <a:t>  |</a:t>
            </a:r>
            <a:r>
              <a:rPr lang="en-US" sz="3200" b="1">
                <a:solidFill>
                  <a:srgbClr val="FFFF66"/>
                </a:solidFill>
                <a:latin typeface="Symbol" pitchFamily="18" charset="2"/>
              </a:rPr>
              <a:t>d</a:t>
            </a:r>
            <a:r>
              <a:rPr lang="en-US" sz="3200" b="1">
                <a:solidFill>
                  <a:srgbClr val="FFFF66"/>
                </a:solidFill>
              </a:rPr>
              <a:t>B</a:t>
            </a:r>
            <a:r>
              <a:rPr lang="en-US" sz="3200">
                <a:solidFill>
                  <a:srgbClr val="FFFF66"/>
                </a:solidFill>
              </a:rPr>
              <a:t>| locates regions of </a:t>
            </a:r>
            <a:r>
              <a:rPr lang="en-US" sz="3200" i="1">
                <a:solidFill>
                  <a:srgbClr val="FFFF66"/>
                </a:solidFill>
              </a:rPr>
              <a:t>S</a:t>
            </a:r>
            <a:r>
              <a:rPr lang="en-US" sz="3200" baseline="-25000">
                <a:solidFill>
                  <a:srgbClr val="FFFF66"/>
                </a:solidFill>
              </a:rPr>
              <a:t>z</a:t>
            </a:r>
          </a:p>
          <a:p>
            <a:endParaRPr lang="en-US" sz="4000">
              <a:solidFill>
                <a:srgbClr val="FFFF66"/>
              </a:solidFill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396875" y="3343275"/>
            <a:ext cx="793273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sz="3200" b="1">
                <a:solidFill>
                  <a:srgbClr val="FFFF66"/>
                </a:solidFill>
              </a:rPr>
              <a:t>Useful for assimilation</a:t>
            </a:r>
          </a:p>
          <a:p>
            <a:r>
              <a:rPr lang="en-US" sz="3200" b="1">
                <a:solidFill>
                  <a:srgbClr val="FFFF66"/>
                </a:solidFill>
              </a:rPr>
              <a:t>  </a:t>
            </a:r>
            <a:r>
              <a:rPr lang="en-US" sz="3200">
                <a:solidFill>
                  <a:srgbClr val="FFFF66"/>
                </a:solidFill>
              </a:rPr>
              <a:t>Global and ‘uniformly’ distributed</a:t>
            </a:r>
          </a:p>
          <a:p>
            <a:r>
              <a:rPr lang="en-US" sz="3200">
                <a:solidFill>
                  <a:srgbClr val="FFFF66"/>
                </a:solidFill>
              </a:rPr>
              <a:t>  Fundamental physical quantity: </a:t>
            </a:r>
            <a:r>
              <a:rPr lang="en-US" sz="3200">
                <a:solidFill>
                  <a:srgbClr val="FFFF66"/>
                </a:solidFill>
                <a:latin typeface="Symbol" pitchFamily="18" charset="2"/>
              </a:rPr>
              <a:t>d</a:t>
            </a:r>
            <a:r>
              <a:rPr lang="en-US" sz="3200" b="1">
                <a:solidFill>
                  <a:srgbClr val="FFFF66"/>
                </a:solidFill>
              </a:rPr>
              <a:t>B</a:t>
            </a:r>
            <a:r>
              <a:rPr lang="en-US" sz="3200">
                <a:solidFill>
                  <a:srgbClr val="FFFF66"/>
                </a:solidFill>
              </a:rPr>
              <a:t> or </a:t>
            </a:r>
            <a:r>
              <a:rPr lang="en-US" sz="3200" i="1">
                <a:solidFill>
                  <a:srgbClr val="FFFF66"/>
                </a:solidFill>
              </a:rPr>
              <a:t>j</a:t>
            </a:r>
            <a:r>
              <a:rPr lang="en-US" sz="3200" baseline="-25000">
                <a:solidFill>
                  <a:srgbClr val="FFFF66"/>
                </a:solidFill>
              </a:rPr>
              <a:t>||</a:t>
            </a:r>
          </a:p>
          <a:p>
            <a:r>
              <a:rPr lang="en-US" sz="3200">
                <a:solidFill>
                  <a:srgbClr val="FFFF66"/>
                </a:solidFill>
              </a:rPr>
              <a:t>  Relevant to multiple efforts</a:t>
            </a:r>
          </a:p>
          <a:p>
            <a:r>
              <a:rPr lang="en-US" sz="3200">
                <a:solidFill>
                  <a:srgbClr val="FFFF66"/>
                </a:solidFill>
              </a:rPr>
              <a:t>     Ongoing: AMIE, GAIM </a:t>
            </a:r>
          </a:p>
          <a:p>
            <a:r>
              <a:rPr lang="en-US" sz="3200">
                <a:solidFill>
                  <a:srgbClr val="FFFF66"/>
                </a:solidFill>
              </a:rPr>
              <a:t>     Potential: RCM, MHD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r>
              <a:rPr lang="en-US" sz="2800" dirty="0" smtClean="0"/>
              <a:t>Capsule summary</a:t>
            </a:r>
          </a:p>
          <a:p>
            <a:r>
              <a:rPr lang="en-US" sz="2800" dirty="0" smtClean="0"/>
              <a:t>Development and data collection status</a:t>
            </a:r>
          </a:p>
          <a:p>
            <a:r>
              <a:rPr lang="en-US" sz="2800" dirty="0" smtClean="0"/>
              <a:t>Products</a:t>
            </a:r>
          </a:p>
          <a:p>
            <a:r>
              <a:rPr lang="en-US" sz="2800" dirty="0" smtClean="0"/>
              <a:t>Applications with </a:t>
            </a:r>
            <a:r>
              <a:rPr lang="en-US" sz="2800" dirty="0" err="1" smtClean="0"/>
              <a:t>SuperDARN</a:t>
            </a:r>
            <a:r>
              <a:rPr lang="en-US" sz="2800" dirty="0" smtClean="0"/>
              <a:t>: Lasse et al., Merkin et al. (this meeting)</a:t>
            </a:r>
          </a:p>
          <a:p>
            <a:r>
              <a:rPr lang="en-US" sz="2800" dirty="0" smtClean="0"/>
              <a:t>… and a little </a:t>
            </a:r>
            <a:r>
              <a:rPr lang="en-US" sz="2800" dirty="0" err="1" smtClean="0"/>
              <a:t>nitty</a:t>
            </a:r>
            <a:r>
              <a:rPr lang="en-US" sz="2800" dirty="0" smtClean="0"/>
              <a:t> gritty, i.e. reality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Clausen et al. (SD 2011)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 smtClean="0"/>
              <a:t>Current latitudes derived from AMPERE</a:t>
            </a:r>
          </a:p>
          <a:p>
            <a:pPr>
              <a:spcBef>
                <a:spcPts val="1800"/>
              </a:spcBef>
            </a:pPr>
            <a:endParaRPr lang="en-US" sz="2800" dirty="0" smtClean="0"/>
          </a:p>
          <a:p>
            <a:r>
              <a:rPr lang="en-US" sz="2800" dirty="0" smtClean="0"/>
              <a:t>Electromagnetic energy flux</a:t>
            </a:r>
          </a:p>
          <a:p>
            <a:endParaRPr lang="en-US" sz="2800" dirty="0" smtClean="0"/>
          </a:p>
          <a:p>
            <a:r>
              <a:rPr lang="en-US" sz="2800" i="1" dirty="0" smtClean="0"/>
              <a:t>J</a:t>
            </a:r>
            <a:r>
              <a:rPr lang="en-US" sz="2800" baseline="-25000" dirty="0" smtClean="0"/>
              <a:t>r</a:t>
            </a:r>
            <a:r>
              <a:rPr lang="en-US" sz="2800" dirty="0" smtClean="0"/>
              <a:t> from AMPERE compared to </a:t>
            </a:r>
            <a:r>
              <a:rPr lang="en-US" sz="2800" dirty="0" err="1" smtClean="0"/>
              <a:t>vorticity</a:t>
            </a:r>
            <a:r>
              <a:rPr lang="en-US" sz="2800" dirty="0" smtClean="0"/>
              <a:t> in SD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Clausen et al. (SD 2011)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algn="ctr">
              <a:spcBef>
                <a:spcPts val="1800"/>
              </a:spcBef>
              <a:buNone/>
            </a:pPr>
            <a:r>
              <a:rPr lang="en-US" sz="2800" b="1" dirty="0" smtClean="0">
                <a:latin typeface="Symbol" pitchFamily="18" charset="2"/>
              </a:rPr>
              <a:t>d</a:t>
            </a:r>
            <a:r>
              <a:rPr lang="en-US" sz="2800" b="1" dirty="0" smtClean="0"/>
              <a:t>B</a:t>
            </a:r>
            <a:r>
              <a:rPr lang="en-US" sz="2800" dirty="0" smtClean="0"/>
              <a:t> from AMPERE with </a:t>
            </a:r>
            <a:r>
              <a:rPr lang="en-US" sz="2800" b="1" dirty="0" err="1" smtClean="0"/>
              <a:t>E</a:t>
            </a:r>
            <a:r>
              <a:rPr lang="en-US" sz="2800" baseline="-25000" dirty="0" err="1" smtClean="0"/>
              <a:t>c</a:t>
            </a:r>
            <a:r>
              <a:rPr lang="en-US" sz="2800" dirty="0" smtClean="0"/>
              <a:t> from </a:t>
            </a:r>
            <a:r>
              <a:rPr lang="en-US" sz="2800" dirty="0" err="1" smtClean="0"/>
              <a:t>SuperDARN</a:t>
            </a:r>
            <a:endParaRPr lang="en-US" sz="2800" dirty="0" smtClean="0"/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20101220_poy_poster_pg003.png"/>
          <p:cNvPicPr>
            <a:picLocks noChangeAspect="1"/>
          </p:cNvPicPr>
          <p:nvPr/>
        </p:nvPicPr>
        <p:blipFill>
          <a:blip r:embed="rId4" cstate="print"/>
          <a:srcRect t="16155"/>
          <a:stretch>
            <a:fillRect/>
          </a:stretch>
        </p:blipFill>
        <p:spPr>
          <a:xfrm>
            <a:off x="990600" y="1861572"/>
            <a:ext cx="7223760" cy="461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13213" y="906463"/>
          <a:ext cx="2011362" cy="531812"/>
        </p:xfrm>
        <a:graphic>
          <a:graphicData uri="http://schemas.openxmlformats.org/presentationml/2006/ole">
            <p:oleObj spid="_x0000_s86018" name="Equation" r:id="rId3" imgW="863225" imgH="228501" progId="Equation.3">
              <p:embed/>
            </p:oleObj>
          </a:graphicData>
        </a:graphic>
      </p:graphicFrame>
      <p:sp>
        <p:nvSpPr>
          <p:cNvPr id="10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13213" y="1889125"/>
          <a:ext cx="4775200" cy="552450"/>
        </p:xfrm>
        <a:graphic>
          <a:graphicData uri="http://schemas.openxmlformats.org/presentationml/2006/ole">
            <p:oleObj spid="_x0000_s86019" name="Equation" r:id="rId4" imgW="2057400" imgH="241300" progId="Equation.3">
              <p:embed/>
            </p:oleObj>
          </a:graphicData>
        </a:graphic>
      </p:graphicFrame>
      <p:sp>
        <p:nvSpPr>
          <p:cNvPr id="103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113213" y="3254375"/>
          <a:ext cx="3713162" cy="596900"/>
        </p:xfrm>
        <a:graphic>
          <a:graphicData uri="http://schemas.openxmlformats.org/presentationml/2006/ole">
            <p:oleObj spid="_x0000_s86020" name="Equation" r:id="rId5" imgW="1600200" imgH="254000" progId="Equation.3">
              <p:embed/>
            </p:oleObj>
          </a:graphicData>
        </a:graphic>
      </p:graphicFrame>
      <p:sp>
        <p:nvSpPr>
          <p:cNvPr id="103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664325" y="908050"/>
          <a:ext cx="1570038" cy="530225"/>
        </p:xfrm>
        <a:graphic>
          <a:graphicData uri="http://schemas.openxmlformats.org/presentationml/2006/ole">
            <p:oleObj spid="_x0000_s86021" name="Equation" r:id="rId6" imgW="672808" imgH="228501" progId="Equation.3">
              <p:embed/>
            </p:oleObj>
          </a:graphicData>
        </a:graphic>
      </p:graphicFrame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32" name="Object 16"/>
          <p:cNvGraphicFramePr>
            <a:graphicFrameLocks noChangeAspect="1"/>
          </p:cNvGraphicFramePr>
          <p:nvPr/>
        </p:nvGraphicFramePr>
        <p:xfrm>
          <a:off x="4113213" y="2598738"/>
          <a:ext cx="354012" cy="384175"/>
        </p:xfrm>
        <a:graphic>
          <a:graphicData uri="http://schemas.openxmlformats.org/presentationml/2006/ole">
            <p:oleObj spid="_x0000_s86024" name="Equation" r:id="rId7" imgW="152280" imgH="164880" progId="Equation.3">
              <p:embed/>
            </p:oleObj>
          </a:graphicData>
        </a:graphic>
      </p:graphicFrame>
      <p:sp>
        <p:nvSpPr>
          <p:cNvPr id="1041" name="TextBox 16"/>
          <p:cNvSpPr txBox="1">
            <a:spLocks noChangeArrowheads="1"/>
          </p:cNvSpPr>
          <p:nvPr/>
        </p:nvSpPr>
        <p:spPr bwMode="auto">
          <a:xfrm>
            <a:off x="438150" y="941388"/>
            <a:ext cx="1858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Convection</a:t>
            </a:r>
          </a:p>
        </p:txBody>
      </p:sp>
      <p:sp>
        <p:nvSpPr>
          <p:cNvPr id="1042" name="TextBox 17"/>
          <p:cNvSpPr txBox="1">
            <a:spLocks noChangeArrowheads="1"/>
          </p:cNvSpPr>
          <p:nvPr/>
        </p:nvSpPr>
        <p:spPr bwMode="auto">
          <a:xfrm>
            <a:off x="438150" y="19637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Horizontal currents</a:t>
            </a:r>
          </a:p>
        </p:txBody>
      </p:sp>
      <p:sp>
        <p:nvSpPr>
          <p:cNvPr id="1043" name="TextBox 18"/>
          <p:cNvSpPr txBox="1">
            <a:spLocks noChangeArrowheads="1"/>
          </p:cNvSpPr>
          <p:nvPr/>
        </p:nvSpPr>
        <p:spPr bwMode="auto">
          <a:xfrm>
            <a:off x="438150" y="3270250"/>
            <a:ext cx="290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Birkeland currents</a:t>
            </a:r>
          </a:p>
        </p:txBody>
      </p:sp>
      <p:sp>
        <p:nvSpPr>
          <p:cNvPr id="1044" name="TextBox 19"/>
          <p:cNvSpPr txBox="1">
            <a:spLocks noChangeArrowheads="1"/>
          </p:cNvSpPr>
          <p:nvPr/>
        </p:nvSpPr>
        <p:spPr bwMode="auto">
          <a:xfrm>
            <a:off x="4486275" y="2516188"/>
            <a:ext cx="414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= equivalent current potential</a:t>
            </a:r>
          </a:p>
        </p:txBody>
      </p:sp>
      <p:sp>
        <p:nvSpPr>
          <p:cNvPr id="22" name="Oval 21"/>
          <p:cNvSpPr/>
          <p:nvPr/>
        </p:nvSpPr>
        <p:spPr>
          <a:xfrm>
            <a:off x="6400800" y="685800"/>
            <a:ext cx="19812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14600" y="1447800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SuperDARN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23" idx="3"/>
            <a:endCxn id="22" idx="2"/>
          </p:cNvCxnSpPr>
          <p:nvPr/>
        </p:nvCxnSpPr>
        <p:spPr>
          <a:xfrm flipV="1">
            <a:off x="4755919" y="1181100"/>
            <a:ext cx="1644881" cy="528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346200" y="5014913"/>
          <a:ext cx="6367463" cy="619125"/>
        </p:xfrm>
        <a:graphic>
          <a:graphicData uri="http://schemas.openxmlformats.org/presentationml/2006/ole">
            <p:oleObj spid="_x0000_s86022" name="Equation" r:id="rId8" imgW="2743200" imgH="266700" progId="Equation.3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1490663" y="5888038"/>
          <a:ext cx="5837237" cy="596900"/>
        </p:xfrm>
        <a:graphic>
          <a:graphicData uri="http://schemas.openxmlformats.org/presentationml/2006/ole">
            <p:oleObj spid="_x0000_s86023" name="Equation" r:id="rId9" imgW="2514600" imgH="254000" progId="Equation.3">
              <p:embed/>
            </p:oleObj>
          </a:graphicData>
        </a:graphic>
      </p:graphicFrame>
      <p:sp>
        <p:nvSpPr>
          <p:cNvPr id="1045" name="TextBox 20"/>
          <p:cNvSpPr txBox="1">
            <a:spLocks noChangeArrowheads="1"/>
          </p:cNvSpPr>
          <p:nvPr/>
        </p:nvSpPr>
        <p:spPr bwMode="auto">
          <a:xfrm>
            <a:off x="447675" y="4346575"/>
            <a:ext cx="710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Electrodynamics equations: 2 eqs, 5 unknowns</a:t>
            </a:r>
          </a:p>
        </p:txBody>
      </p:sp>
      <p:grpSp>
        <p:nvGrpSpPr>
          <p:cNvPr id="2" name="Group 35"/>
          <p:cNvGrpSpPr/>
          <p:nvPr/>
        </p:nvGrpSpPr>
        <p:grpSpPr>
          <a:xfrm>
            <a:off x="381000" y="4114800"/>
            <a:ext cx="8001000" cy="2667000"/>
            <a:chOff x="381000" y="4114800"/>
            <a:chExt cx="8001000" cy="2667000"/>
          </a:xfrm>
        </p:grpSpPr>
        <p:sp>
          <p:nvSpPr>
            <p:cNvPr id="34" name="Oval 33"/>
            <p:cNvSpPr/>
            <p:nvPr/>
          </p:nvSpPr>
          <p:spPr>
            <a:xfrm>
              <a:off x="990600" y="4953000"/>
              <a:ext cx="7010400" cy="838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85800" y="5638800"/>
              <a:ext cx="7543800" cy="114300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000" y="4114800"/>
              <a:ext cx="80010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00B050"/>
                  </a:solidFill>
                </a:rPr>
                <a:t>J</a:t>
              </a:r>
              <a:r>
                <a:rPr lang="en-US" sz="2800" b="1" baseline="-25000" dirty="0" smtClean="0">
                  <a:solidFill>
                    <a:srgbClr val="00B050"/>
                  </a:solidFill>
                </a:rPr>
                <a:t>||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from AMPERE &amp; </a:t>
              </a:r>
              <a:r>
                <a:rPr lang="en-US" sz="2800" b="1" dirty="0" smtClean="0">
                  <a:solidFill>
                    <a:srgbClr val="00B050"/>
                  </a:solidFill>
                  <a:latin typeface="Symbol" pitchFamily="18" charset="2"/>
                </a:rPr>
                <a:t>S</a:t>
              </a:r>
              <a:r>
                <a:rPr lang="en-US" sz="2800" b="1" baseline="-25000" dirty="0" smtClean="0">
                  <a:solidFill>
                    <a:srgbClr val="00B050"/>
                  </a:solidFill>
                </a:rPr>
                <a:t>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smtClean="0">
                  <a:solidFill>
                    <a:srgbClr val="00B050"/>
                  </a:solidFill>
                  <a:latin typeface="Symbol" pitchFamily="18" charset="2"/>
                </a:rPr>
                <a:t>S</a:t>
              </a:r>
              <a:r>
                <a:rPr lang="en-US" sz="2800" b="1" baseline="-25000" dirty="0" smtClean="0">
                  <a:solidFill>
                    <a:srgbClr val="00B050"/>
                  </a:solidFill>
                </a:rPr>
                <a:t>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from models → derive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grad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Symbol" pitchFamily="18" charset="2"/>
                </a:rPr>
                <a:t>j</a:t>
              </a:r>
              <a:endParaRPr lang="en-US" b="1" i="1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6200000" flipH="1">
              <a:off x="3581400" y="5029200"/>
              <a:ext cx="914400" cy="3048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Lasse\My Documents\studium\ownPaper\2011\ampere_sd_fac\pics\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6934634" cy="4254665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Clausen (SD </a:t>
            </a:r>
            <a:r>
              <a:rPr lang="en-US" sz="3600" dirty="0" smtClean="0">
                <a:solidFill>
                  <a:schemeClr val="bg1"/>
                </a:solidFill>
              </a:rPr>
              <a:t>2011)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54864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J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estimate from SD using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vorticity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model conductance. Overlay on AMPERE 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5240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8308" name="Picture 4" descr="C:\Documents and Settings\anderbj1\My Documents\AMPERE2\presentations\SD_Dartmouth_2011\sphfit_20100808_185400_190400_north_summary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20"/>
            <a:ext cx="9144000" cy="3428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5240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8308" name="Picture 4" descr="C:\Documents and Settings\anderbj1\My Documents\AMPERE2\presentations\SD_Dartmouth_2011\sphfit_20100808_185400_190400_north_summary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20"/>
            <a:ext cx="9144000" cy="3428980"/>
          </a:xfrm>
          <a:prstGeom prst="rect">
            <a:avLst/>
          </a:prstGeom>
          <a:noFill/>
        </p:spPr>
      </p:pic>
      <p:pic>
        <p:nvPicPr>
          <p:cNvPr id="13" name="Picture 12" descr="C:\Documents and Settings\Lasse\My Documents\studium\ownPaper\2011\ampere_sd_fac\pics\05.png"/>
          <p:cNvPicPr>
            <a:picLocks noChangeAspect="1" noChangeArrowheads="1"/>
          </p:cNvPicPr>
          <p:nvPr/>
        </p:nvPicPr>
        <p:blipFill>
          <a:blip r:embed="rId5" cstate="print"/>
          <a:srcRect l="2363" t="5777" r="20087" b="1926"/>
          <a:stretch>
            <a:fillRect/>
          </a:stretch>
        </p:blipFill>
        <p:spPr bwMode="auto">
          <a:xfrm>
            <a:off x="7115173" y="2776536"/>
            <a:ext cx="1002702" cy="73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5240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8306" name="Picture 2" descr="C:\Documents and Settings\anderbj1\My Documents\AMPERE2\presentations\SD_Dartmouth_2011\sphfit_20100808_190400_191400_north_summary2.png"/>
          <p:cNvPicPr>
            <a:picLocks noChangeAspect="1" noChangeArrowheads="1"/>
          </p:cNvPicPr>
          <p:nvPr/>
        </p:nvPicPr>
        <p:blipFill>
          <a:blip r:embed="rId4" cstate="print"/>
          <a:srcRect t="10667" r="66400"/>
          <a:stretch>
            <a:fillRect/>
          </a:stretch>
        </p:blipFill>
        <p:spPr bwMode="auto">
          <a:xfrm>
            <a:off x="6096000" y="2057400"/>
            <a:ext cx="3072384" cy="3063211"/>
          </a:xfrm>
          <a:prstGeom prst="rect">
            <a:avLst/>
          </a:prstGeom>
          <a:noFill/>
        </p:spPr>
      </p:pic>
      <p:pic>
        <p:nvPicPr>
          <p:cNvPr id="98307" name="Picture 3" descr="C:\Documents and Settings\anderbj1\My Documents\AMPERE2\presentations\SD_Dartmouth_2011\sphfit_20100808_184400_185400_north_summary2.png"/>
          <p:cNvPicPr>
            <a:picLocks noChangeAspect="1" noChangeArrowheads="1"/>
          </p:cNvPicPr>
          <p:nvPr/>
        </p:nvPicPr>
        <p:blipFill>
          <a:blip r:embed="rId5" cstate="print"/>
          <a:srcRect t="10667" r="66400"/>
          <a:stretch>
            <a:fillRect/>
          </a:stretch>
        </p:blipFill>
        <p:spPr bwMode="auto">
          <a:xfrm>
            <a:off x="0" y="2057400"/>
            <a:ext cx="3072384" cy="3063211"/>
          </a:xfrm>
          <a:prstGeom prst="rect">
            <a:avLst/>
          </a:prstGeom>
          <a:noFill/>
        </p:spPr>
      </p:pic>
      <p:pic>
        <p:nvPicPr>
          <p:cNvPr id="98308" name="Picture 4" descr="C:\Documents and Settings\anderbj1\My Documents\AMPERE2\presentations\SD_Dartmouth_2011\sphfit_20100808_185400_190400_north_summary2.png"/>
          <p:cNvPicPr>
            <a:picLocks noChangeAspect="1" noChangeArrowheads="1"/>
          </p:cNvPicPr>
          <p:nvPr/>
        </p:nvPicPr>
        <p:blipFill>
          <a:blip r:embed="rId6" cstate="print"/>
          <a:srcRect t="10667" r="66400"/>
          <a:stretch>
            <a:fillRect/>
          </a:stretch>
        </p:blipFill>
        <p:spPr bwMode="auto">
          <a:xfrm>
            <a:off x="3048000" y="2057400"/>
            <a:ext cx="3072384" cy="306321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1600200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18:44-18:54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1600200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18:54-19:04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1600200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19:04-19:14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4" descr="C:\Documents and Settings\anderbj1\My Documents\AMPERE2\presentations\SD_Dartmouth_2011\sphfit_20100808_185400_190400_north_summary2.png"/>
          <p:cNvPicPr>
            <a:picLocks noChangeAspect="1" noChangeArrowheads="1"/>
          </p:cNvPicPr>
          <p:nvPr/>
        </p:nvPicPr>
        <p:blipFill>
          <a:blip r:embed="rId4" cstate="print"/>
          <a:srcRect t="10667" r="66400"/>
          <a:stretch>
            <a:fillRect/>
          </a:stretch>
        </p:blipFill>
        <p:spPr bwMode="auto">
          <a:xfrm>
            <a:off x="1184221" y="0"/>
            <a:ext cx="6878539" cy="6858000"/>
          </a:xfrm>
          <a:prstGeom prst="rect">
            <a:avLst/>
          </a:prstGeom>
          <a:noFill/>
        </p:spPr>
      </p:pic>
      <p:pic>
        <p:nvPicPr>
          <p:cNvPr id="13" name="Picture 12" descr="C:\Documents and Settings\Lasse\My Documents\studium\ownPaper\2011\ampere_sd_fac\pics\05.png"/>
          <p:cNvPicPr>
            <a:picLocks noChangeAspect="1" noChangeArrowheads="1"/>
          </p:cNvPicPr>
          <p:nvPr/>
        </p:nvPicPr>
        <p:blipFill>
          <a:blip r:embed="rId5" cstate="print"/>
          <a:srcRect l="2363" t="5777" r="20087" b="1926"/>
          <a:stretch>
            <a:fillRect/>
          </a:stretch>
        </p:blipFill>
        <p:spPr bwMode="auto">
          <a:xfrm>
            <a:off x="3488585" y="1815754"/>
            <a:ext cx="2222667" cy="162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4" descr="C:\Documents and Settings\anderbj1\My Documents\AMPERE2\presentations\SD_Dartmouth_2011\sphfit_20100808_185400_190400_north_summary2.png"/>
          <p:cNvPicPr>
            <a:picLocks noChangeAspect="1" noChangeArrowheads="1"/>
          </p:cNvPicPr>
          <p:nvPr/>
        </p:nvPicPr>
        <p:blipFill>
          <a:blip r:embed="rId2" cstate="print"/>
          <a:srcRect t="10667" r="66400"/>
          <a:stretch>
            <a:fillRect/>
          </a:stretch>
        </p:blipFill>
        <p:spPr bwMode="auto">
          <a:xfrm>
            <a:off x="1184221" y="0"/>
            <a:ext cx="6878539" cy="68580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6038"/>
            <a:ext cx="91440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Aug 2011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Merkin et al. (SD 2011)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i="1" dirty="0" smtClean="0"/>
              <a:t>J</a:t>
            </a:r>
            <a:r>
              <a:rPr lang="en-US" sz="2800" baseline="-25000" dirty="0" smtClean="0"/>
              <a:t>r</a:t>
            </a:r>
            <a:r>
              <a:rPr lang="en-US" sz="2800" dirty="0" smtClean="0"/>
              <a:t> from AMPERE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MHD magnetosphere simulation: LFM using ACE solar wind and IMF: provides high altitude temperatures and densities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Ionospheric solver: </a:t>
            </a:r>
            <a:r>
              <a:rPr lang="en-US" sz="2800" i="1" dirty="0" smtClean="0"/>
              <a:t>J</a:t>
            </a:r>
            <a:r>
              <a:rPr lang="en-US" sz="2800" baseline="-25000" dirty="0" smtClean="0"/>
              <a:t>r</a:t>
            </a:r>
            <a:r>
              <a:rPr lang="en-US" sz="2800" dirty="0" smtClean="0"/>
              <a:t> with models for </a:t>
            </a:r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baseline="-25000" dirty="0" smtClean="0"/>
              <a:t>P</a:t>
            </a:r>
            <a:r>
              <a:rPr lang="en-US" sz="2800" dirty="0" smtClean="0"/>
              <a:t> and </a:t>
            </a:r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baseline="-25000" dirty="0" smtClean="0"/>
              <a:t>H</a:t>
            </a:r>
            <a:endParaRPr lang="en-US" sz="2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Investigate sensitivity to different conductances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Independent check of derived locations of flows: </a:t>
            </a:r>
          </a:p>
          <a:p>
            <a:pPr lvl="1">
              <a:spcBef>
                <a:spcPts val="1800"/>
              </a:spcBef>
            </a:pPr>
            <a:r>
              <a:rPr lang="en-US" sz="2400" dirty="0" smtClean="0"/>
              <a:t>AMPERE-model derived convection potential </a:t>
            </a:r>
          </a:p>
          <a:p>
            <a:pPr lvl="1">
              <a:spcBef>
                <a:spcPts val="1800"/>
              </a:spcBef>
            </a:pPr>
            <a:r>
              <a:rPr lang="en-US" sz="2400" dirty="0" err="1" smtClean="0"/>
              <a:t>SuperDARN</a:t>
            </a:r>
            <a:r>
              <a:rPr lang="en-US" sz="2400" dirty="0" smtClean="0"/>
              <a:t> bi-static flow measurements overlay</a:t>
            </a:r>
          </a:p>
          <a:p>
            <a:endParaRPr lang="en-US" sz="2800" dirty="0" smtClean="0"/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117975" cy="53276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Magnetometer on every satellite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b="1" dirty="0" smtClean="0"/>
              <a:t>Part of avionics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b="1" dirty="0" smtClean="0"/>
              <a:t>30 </a:t>
            </a:r>
            <a:r>
              <a:rPr lang="en-US" sz="1800" b="1" dirty="0" err="1" smtClean="0"/>
              <a:t>nT</a:t>
            </a:r>
            <a:r>
              <a:rPr lang="en-US" sz="1800" b="1" dirty="0" smtClean="0"/>
              <a:t> resolution: S/N ~ 10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&gt;70 satellites, 6 orbit planes, ~11 satellites/plane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Six orbit planes provide 12 cuts in local time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9 minute spacing: re-sampling cadence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780 km altitude, circular, polar orbits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Polar orbits guarantee coverage of auroral zone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Global currents never expand equatorward of system</a:t>
            </a:r>
          </a:p>
        </p:txBody>
      </p:sp>
      <p:pic>
        <p:nvPicPr>
          <p:cNvPr id="9219" name="Picture 4" descr="Pageb08_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188" y="1371600"/>
            <a:ext cx="459581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0" y="46038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Iridium for Science</a:t>
            </a:r>
          </a:p>
        </p:txBody>
      </p:sp>
      <p:pic>
        <p:nvPicPr>
          <p:cNvPr id="9221" name="Picture 12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3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Documents and Settings\anderbj1\My Documents\AMPERE2\papers\SSR intervals\AC_K1_MFI_2010_0803_08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47800"/>
            <a:ext cx="47434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0" y="7620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3-5 Aug 2010</a:t>
            </a:r>
            <a:endParaRPr lang="en-US" sz="32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8" name="Picture 12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3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14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TextBox 9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</a:rPr>
              <a:t>Preliminary browse ACE MAG and SWE key parameter data (Ness &amp; McComas)</a:t>
            </a:r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5200650" y="1752600"/>
            <a:ext cx="69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CME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1849" y="1657350"/>
            <a:ext cx="561975" cy="4448175"/>
          </a:xfrm>
          <a:prstGeom prst="rect">
            <a:avLst/>
          </a:prstGeom>
          <a:solidFill>
            <a:srgbClr val="FFFF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Summary Frame: 1810-1820 UT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anderbj1\My Documents\AMPERE2\presentations\SWW_April_2011\sphfit_20100803_181000_182000_north_summary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EUV only: 1810-1820 UT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anderbj1\My Documents\AMPERE2\presentations\SWW_April_2011\stuff_for_brian\ampere_convection\euv\frame_05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1069848"/>
            <a:ext cx="11265431" cy="563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+</a:t>
            </a:r>
            <a:r>
              <a:rPr lang="en-US" sz="3600" dirty="0" err="1" smtClean="0">
                <a:solidFill>
                  <a:schemeClr val="bg1"/>
                </a:solidFill>
              </a:rPr>
              <a:t>precip</a:t>
            </a:r>
            <a:r>
              <a:rPr lang="en-US" sz="3600" dirty="0" smtClean="0">
                <a:solidFill>
                  <a:schemeClr val="bg1"/>
                </a:solidFill>
              </a:rPr>
              <a:t>.: 1810-1820 UT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anderbj1\My Documents\AMPERE2\presentations\SWW_April_2011\stuff_for_brian\ampere_convection\euv_precip\frame_0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1069848"/>
            <a:ext cx="11265431" cy="563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+turbulence: 1810-1820 UT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C:\Documents and Settings\anderbj1\My Documents\AMPERE2\presentations\SWW_April_2011\stuff_for_brian\ampere_convection\euv_precip_anel\frame_0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1069848"/>
            <a:ext cx="11265431" cy="563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SuperDARN</a:t>
            </a:r>
            <a:r>
              <a:rPr lang="en-US" sz="3200" dirty="0" smtClean="0">
                <a:solidFill>
                  <a:schemeClr val="bg1"/>
                </a:solidFill>
              </a:rPr>
              <a:t> overlay: 1810-1820 UT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2" descr="C:\Documents and Settings\anderbj1\My Documents\AMPERE2\presentations\SWW_April_2011\stuff_for_brian\ampere_superdarn_overlay\euv_precip_anel\frame_035.png"/>
          <p:cNvPicPr>
            <a:picLocks noChangeAspect="1" noChangeArrowheads="1"/>
          </p:cNvPicPr>
          <p:nvPr/>
        </p:nvPicPr>
        <p:blipFill>
          <a:blip r:embed="rId4" cstate="print"/>
          <a:srcRect l="6250" t="8750" r="6250" b="8750"/>
          <a:stretch>
            <a:fillRect/>
          </a:stretch>
        </p:blipFill>
        <p:spPr bwMode="auto">
          <a:xfrm>
            <a:off x="1572768" y="1014984"/>
            <a:ext cx="6200776" cy="5846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Time Development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kern="0" dirty="0" smtClean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	2010:0803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	1904-1922 @ 2 min frames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kern="0" dirty="0" smtClean="0">
              <a:solidFill>
                <a:srgbClr val="FFFF66"/>
              </a:solidFill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nderbj1\My Documents\AMPERE2\presentations\SWW_April_2011\stuff_for_brian\ampere_superdarn_overlay\euv_precip_anel\frame_062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19:04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nderbj1\My Documents\AMPERE2\presentations\SWW_April_2011\stuff_for_brian\ampere_superdarn_overlay\euv_precip_anel\frame_063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19:06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nderbj1\My Documents\AMPERE2\presentations\SWW_April_2011\stuff_for_brian\ampere_superdarn_overlay\euv_precip_anel\frame_064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19:08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1362075"/>
            <a:ext cx="5376862" cy="54197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New company founded in 2000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Assumed assets of original Iridium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Profitable since 2001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Majority of revenue non </a:t>
            </a:r>
            <a:r>
              <a:rPr lang="en-US" sz="2400" dirty="0" err="1" smtClean="0"/>
              <a:t>DoD</a:t>
            </a:r>
            <a:endParaRPr lang="en-US" sz="2400" dirty="0" smtClean="0"/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Estimated satellite constellation life: 2014+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Iridium NEXT funded and going forward: launches 2015-2017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400" dirty="0" smtClean="0"/>
              <a:t>AMPERE continuation is in the plans for NEXT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 l="4744" t="5765" r="4744" b="5765"/>
          <a:stretch>
            <a:fillRect/>
          </a:stretch>
        </p:blipFill>
        <p:spPr bwMode="auto">
          <a:xfrm>
            <a:off x="5624513" y="1058863"/>
            <a:ext cx="35194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05-05038-6"/>
          <p:cNvPicPr>
            <a:picLocks noChangeAspect="1" noChangeArrowheads="1"/>
          </p:cNvPicPr>
          <p:nvPr/>
        </p:nvPicPr>
        <p:blipFill>
          <a:blip r:embed="rId3" cstate="print"/>
          <a:srcRect b="7556"/>
          <a:stretch>
            <a:fillRect/>
          </a:stretch>
        </p:blipFill>
        <p:spPr bwMode="auto">
          <a:xfrm>
            <a:off x="5622925" y="4024313"/>
            <a:ext cx="35210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0" y="46038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Iridium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Communications Inc.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12" descr="SimpleLogo_Squ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nsf4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1337" y="4024600"/>
            <a:ext cx="3522663" cy="26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anderbj1\My Documents\AMPERE2\presentations\SWW_April_2011\stuff_for_brian\ampere_superdarn_overlay\euv_precip_anel\frame_06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19:10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anderbj1\My Documents\AMPERE2\presentations\SWW_April_2011\stuff_for_brian\ampere_superdarn_overlay\euv_precip_anel\frame_066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nderbj1\My Documents\AMPERE2\presentations\SWW_April_2011\stuff_for_brian\ampere_superdarn_overlay\euv_precip_anel\frame_067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19:14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anderbj1\My Documents\AMPERE2\presentations\SWW_April_2011\stuff_for_brian\ampere_superdarn_overlay\euv_precip_anel\frame_068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19:16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Documents and Settings\anderbj1\My Documents\AMPERE2\presentations\SWW_April_2011\stuff_for_brian\ampere_superdarn_overlay\euv_precip_anel\frame_069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19:18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Documents and Settings\anderbj1\My Documents\AMPERE2\presentations\SWW_April_2011\stuff_for_brian\ampere_superdarn_overlay\euv_precip_anel\frame_07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19:20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nderbj1\My Documents\AMPERE2\presentations\SWW_April_2011\stuff_for_brian\ampere_superdarn_overlay\euv_precip_anel\frame_071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-1"/>
            <a:ext cx="7900432" cy="686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2010:08:03 19:22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Assessment</a:t>
            </a:r>
          </a:p>
        </p:txBody>
      </p:sp>
      <p:pic>
        <p:nvPicPr>
          <p:cNvPr id="70660" name="Picture 4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sz="2800" dirty="0" smtClean="0"/>
              <a:t>Locations of strong flows well reproduced in AMPERE-derived convection potentials</a:t>
            </a:r>
          </a:p>
          <a:p>
            <a:r>
              <a:rPr lang="en-US" sz="2800" dirty="0" smtClean="0"/>
              <a:t>False positives and negatives are both 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Step-like artifacts in </a:t>
            </a:r>
            <a:r>
              <a:rPr lang="en-US" sz="3600" b="1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3600" b="1" dirty="0" smtClean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Advisory #1: Some step-like features are present which are on the list to investigate and mitigate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451100"/>
            <a:ext cx="9144000" cy="440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3"/>
          <p:cNvGrpSpPr/>
          <p:nvPr/>
        </p:nvGrpSpPr>
        <p:grpSpPr>
          <a:xfrm>
            <a:off x="136526" y="2516270"/>
            <a:ext cx="9007474" cy="3842657"/>
            <a:chOff x="136526" y="838200"/>
            <a:chExt cx="9007474" cy="3842657"/>
          </a:xfrm>
          <a:solidFill>
            <a:schemeClr val="bg1"/>
          </a:solidFill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93725" y="838200"/>
              <a:ext cx="2149475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/>
                <a:t>Old Data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5000" r="15000"/>
            <a:stretch>
              <a:fillRect/>
            </a:stretch>
          </p:blipFill>
          <p:spPr bwMode="auto">
            <a:xfrm>
              <a:off x="3200400" y="1676400"/>
              <a:ext cx="2804160" cy="300445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048000" y="838200"/>
              <a:ext cx="3080776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/>
                <a:t>AMPERE: Standard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000" r="15000"/>
            <a:stretch>
              <a:fillRect/>
            </a:stretch>
          </p:blipFill>
          <p:spPr bwMode="auto">
            <a:xfrm>
              <a:off x="6198870" y="1676400"/>
              <a:ext cx="2792730" cy="29922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6096000" y="838200"/>
              <a:ext cx="3048000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/>
                <a:t>AMPERE: High</a:t>
              </a:r>
            </a:p>
            <a:p>
              <a:pPr algn="ctr">
                <a:defRPr/>
              </a:pPr>
              <a:endParaRPr lang="en-US" sz="1600" b="1" dirty="0"/>
            </a:p>
          </p:txBody>
        </p:sp>
        <p:pic>
          <p:nvPicPr>
            <p:cNvPr id="10" name="Picture 3" descr="C:\Documents and Settings\anderbj1\My Documents\AMPERE2\presentations\IridiumFAC_20021001_1155_AT600_HMn_SI00_TH3000_SM3_LA13_LO5_E0_M1.eps"/>
            <p:cNvPicPr>
              <a:picLocks noChangeAspect="1" noChangeArrowheads="1"/>
            </p:cNvPicPr>
            <p:nvPr/>
          </p:nvPicPr>
          <p:blipFill>
            <a:blip r:embed="rId4" cstate="print"/>
            <a:srcRect l="10165" r="10165" b="16941"/>
            <a:stretch>
              <a:fillRect/>
            </a:stretch>
          </p:blipFill>
          <p:spPr bwMode="auto">
            <a:xfrm>
              <a:off x="152400" y="1524000"/>
              <a:ext cx="2996737" cy="3124201"/>
            </a:xfrm>
            <a:prstGeom prst="rect">
              <a:avLst/>
            </a:prstGeom>
            <a:grpFill/>
          </p:spPr>
        </p:pic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36526" y="1447800"/>
              <a:ext cx="3063874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10/01/2002 11:55-12:05</a:t>
              </a:r>
            </a:p>
          </p:txBody>
        </p: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3108326" y="1447800"/>
              <a:ext cx="3063874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11/25/2009 08:45-08:55</a:t>
              </a: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080126" y="1447800"/>
              <a:ext cx="3063874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11/24/2009 18:27-18:37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2800" y="1676400"/>
              <a:ext cx="2438400" cy="152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0800" y="1676400"/>
              <a:ext cx="2438400" cy="1524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158750" y="3175"/>
            <a:ext cx="8826500" cy="938213"/>
          </a:xfrm>
        </p:spPr>
        <p:txBody>
          <a:bodyPr/>
          <a:lstStyle/>
          <a:p>
            <a:r>
              <a:rPr lang="en-US" sz="3200" smtClean="0">
                <a:solidFill>
                  <a:schemeClr val="bg1"/>
                </a:solidFill>
              </a:rPr>
              <a:t>Data Acquisition Implemented</a:t>
            </a:r>
          </a:p>
        </p:txBody>
      </p:sp>
      <p:pic>
        <p:nvPicPr>
          <p:cNvPr id="16389" name="Picture 12" descr="SimpleLogo_Squa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3" descr="nsf4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929063" y="6442075"/>
            <a:ext cx="4662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Different colors denote different satellites</a:t>
            </a:r>
          </a:p>
        </p:txBody>
      </p:sp>
      <p:sp>
        <p:nvSpPr>
          <p:cNvPr id="16393" name="TextBox 18"/>
          <p:cNvSpPr txBox="1">
            <a:spLocks noChangeArrowheads="1"/>
          </p:cNvSpPr>
          <p:nvPr/>
        </p:nvSpPr>
        <p:spPr bwMode="auto">
          <a:xfrm>
            <a:off x="130175" y="1084263"/>
            <a:ext cx="90138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Side-by-side comparison of data acquired in 10 </a:t>
            </a:r>
            <a:r>
              <a:rPr lang="en-US" dirty="0" smtClean="0">
                <a:solidFill>
                  <a:srgbClr val="FFFF00"/>
                </a:solidFill>
              </a:rPr>
              <a:t>minutes</a:t>
            </a:r>
            <a:r>
              <a:rPr lang="en-US" dirty="0">
                <a:solidFill>
                  <a:srgbClr val="FFFF00"/>
                </a:solidFill>
              </a:rPr>
              <a:t>	Old:	</a:t>
            </a:r>
            <a:r>
              <a:rPr lang="en-US" dirty="0" smtClean="0">
                <a:solidFill>
                  <a:srgbClr val="FFFF00"/>
                </a:solidFill>
              </a:rPr>
              <a:t>~</a:t>
            </a:r>
            <a:r>
              <a:rPr lang="en-US" dirty="0" smtClean="0">
                <a:solidFill>
                  <a:schemeClr val="bg1"/>
                </a:solidFill>
              </a:rPr>
              <a:t>200 </a:t>
            </a:r>
            <a:r>
              <a:rPr lang="en-US" dirty="0">
                <a:solidFill>
                  <a:schemeClr val="bg1"/>
                </a:solidFill>
              </a:rPr>
              <a:t>s/sample</a:t>
            </a:r>
          </a:p>
          <a:p>
            <a:endParaRPr lang="en-US" sz="11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Standard AMPERE: complete coverage with ~1° lat. res.		</a:t>
            </a:r>
            <a:r>
              <a:rPr lang="en-US" dirty="0" smtClean="0">
                <a:solidFill>
                  <a:schemeClr val="bg1"/>
                </a:solidFill>
              </a:rPr>
              <a:t>19.4 </a:t>
            </a:r>
            <a:r>
              <a:rPr lang="en-US" dirty="0">
                <a:solidFill>
                  <a:schemeClr val="bg1"/>
                </a:solidFill>
              </a:rPr>
              <a:t>s/sample</a:t>
            </a:r>
          </a:p>
          <a:p>
            <a:endParaRPr lang="en-US" sz="11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High rate AMPERE: ~ 0.1° lat. res.					</a:t>
            </a:r>
            <a:r>
              <a:rPr lang="en-US" dirty="0" smtClean="0">
                <a:solidFill>
                  <a:schemeClr val="bg1"/>
                </a:solidFill>
              </a:rPr>
              <a:t>2.16 </a:t>
            </a:r>
            <a:r>
              <a:rPr lang="en-US" dirty="0">
                <a:solidFill>
                  <a:schemeClr val="bg1"/>
                </a:solidFill>
              </a:rPr>
              <a:t>s/sample</a:t>
            </a:r>
          </a:p>
        </p:txBody>
      </p:sp>
      <p:sp>
        <p:nvSpPr>
          <p:cNvPr id="16394" name="TextBox 8"/>
          <p:cNvSpPr txBox="1">
            <a:spLocks noChangeArrowheads="1"/>
          </p:cNvSpPr>
          <p:nvPr/>
        </p:nvSpPr>
        <p:spPr bwMode="auto">
          <a:xfrm>
            <a:off x="130175" y="6443663"/>
            <a:ext cx="3065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TLM data from all satellites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anderbj1\My Documents\AMPERE2\presentations\SD_Dartmouth_2011\sphfit_20110310_014000_015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  <p:pic>
        <p:nvPicPr>
          <p:cNvPr id="104451" name="Picture 3" descr="C:\Documents and Settings\anderbj1\My Documents\AMPERE2\presentations\SD_Dartmouth_2011\sphfit_20110310_010000_011000_north_summar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  <p:pic>
        <p:nvPicPr>
          <p:cNvPr id="104452" name="Picture 4" descr="C:\Documents and Settings\anderbj1\My Documents\AMPERE2\presentations\SD_Dartmouth_2011\sphfit_20110310_011000_012000_north_summary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914400" y="304801"/>
            <a:ext cx="762000" cy="838200"/>
          </a:xfrm>
          <a:prstGeom prst="ellipse">
            <a:avLst/>
          </a:prstGeom>
          <a:noFill/>
          <a:ln w="57150"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nderbj1\My Documents\AMPERE2\presentations\SD_Dartmouth_2011\sphfit_20110310_012000_013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6" descr="C:\Documents and Settings\anderbj1\My Documents\AMPERE2\presentations\SD_Dartmouth_2011\sphfit_20110310_013000_014000_north_summar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-76200" y="609600"/>
            <a:ext cx="1600200" cy="1600615"/>
          </a:xfrm>
          <a:prstGeom prst="ellipse">
            <a:avLst/>
          </a:prstGeom>
          <a:noFill/>
          <a:ln w="57150"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Limitation of fits: ringing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 smtClean="0">
              <a:solidFill>
                <a:srgbClr val="FFFF66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Advisory #2 (3-4 Aug 2010): Implementation of spherical harmonic fitting is subject to unphysical ‘ringing’ which is evident for strong currents. Regularizing the inversion is in the works.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Regularization should deal with this problem but remains to be tried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anderbj1\My Documents\AMPERE2\presentations\SD_Dartmouth_2011\sphfit_20100804_101600_1026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475721" y="2043019"/>
            <a:ext cx="2134722" cy="1600615"/>
          </a:xfrm>
          <a:prstGeom prst="ellipse">
            <a:avLst/>
          </a:prstGeom>
          <a:noFill/>
          <a:ln w="57150"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~10x disparity in lat/</a:t>
            </a:r>
            <a:r>
              <a:rPr lang="en-US" sz="3600" dirty="0" err="1" smtClean="0">
                <a:solidFill>
                  <a:schemeClr val="bg1"/>
                </a:solidFill>
              </a:rPr>
              <a:t>lon</a:t>
            </a:r>
            <a:r>
              <a:rPr lang="en-US" sz="3600" dirty="0" smtClean="0">
                <a:solidFill>
                  <a:schemeClr val="bg1"/>
                </a:solidFill>
              </a:rPr>
              <a:t> res.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Advisory #3: </a:t>
            </a:r>
            <a:r>
              <a:rPr lang="en-US" sz="2800" kern="0" dirty="0" smtClean="0">
                <a:solidFill>
                  <a:srgbClr val="FFFF66"/>
                </a:solidFill>
              </a:rPr>
              <a:t>‘</a:t>
            </a:r>
            <a:r>
              <a:rPr lang="en-US" sz="2800" kern="0" dirty="0" err="1" smtClean="0">
                <a:solidFill>
                  <a:srgbClr val="FFFF66"/>
                </a:solidFill>
              </a:rPr>
              <a:t>sawtooth</a:t>
            </a:r>
            <a:r>
              <a:rPr lang="en-US" sz="2800" kern="0" dirty="0" smtClean="0">
                <a:solidFill>
                  <a:srgbClr val="FFFF66"/>
                </a:solidFill>
              </a:rPr>
              <a:t>’ </a:t>
            </a:r>
            <a:r>
              <a:rPr lang="en-US" sz="2800" kern="0" dirty="0" smtClean="0">
                <a:solidFill>
                  <a:srgbClr val="FFFF66"/>
                </a:solidFill>
              </a:rPr>
              <a:t>structure artifacts </a:t>
            </a:r>
            <a:r>
              <a:rPr lang="en-US" sz="2800" kern="0" dirty="0" smtClean="0">
                <a:solidFill>
                  <a:srgbClr val="FFFF66"/>
                </a:solidFill>
              </a:rPr>
              <a:t>in currents</a:t>
            </a:r>
            <a:r>
              <a:rPr lang="en-US" sz="2800" kern="0" dirty="0" smtClean="0">
                <a:solidFill>
                  <a:srgbClr val="FFFF66"/>
                </a:solidFill>
              </a:rPr>
              <a:t>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 smtClean="0">
              <a:solidFill>
                <a:srgbClr val="FFFF66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Longitude resolution is ~30 deg, latitude resolution is at least 10x higher.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Origin for fit is centered near orbit crossing point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Conjecture: Fit cannot represent an oblique current sheet – it splits it into a series of ‘teeth’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Can regularization handle </a:t>
            </a: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this? </a:t>
            </a: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Include information from orientation of </a:t>
            </a:r>
            <a:r>
              <a:rPr lang="en-US" sz="2800" b="1" kern="0" dirty="0" smtClean="0">
                <a:solidFill>
                  <a:srgbClr val="FFFF66"/>
                </a:solidFill>
                <a:latin typeface="Symbol" pitchFamily="18" charset="2"/>
              </a:rPr>
              <a:t>d</a:t>
            </a:r>
            <a:r>
              <a:rPr lang="en-US" sz="2800" b="1" kern="0" dirty="0" smtClean="0">
                <a:solidFill>
                  <a:srgbClr val="FFFF66"/>
                </a:solidFill>
                <a:latin typeface="+mn-lt"/>
              </a:rPr>
              <a:t>B</a:t>
            </a: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?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anderbj1\My Documents\AMPERE2\presentations\SD_Dartmouth_2011\sphfit_20100804_025000_030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705600" y="2819400"/>
            <a:ext cx="1143000" cy="838200"/>
          </a:xfrm>
          <a:prstGeom prst="ellipse">
            <a:avLst/>
          </a:prstGeom>
          <a:noFill/>
          <a:ln w="57150"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Data splicing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Gaps in composite tracks occur: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Real data gaps from a given satellite (common before 12 June 2010)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Satellites with ‘bad </a:t>
            </a:r>
            <a:r>
              <a:rPr lang="en-US" sz="2800" kern="0" dirty="0" err="1" smtClean="0">
                <a:solidFill>
                  <a:srgbClr val="FFFF66"/>
                </a:solidFill>
              </a:rPr>
              <a:t>atittudes</a:t>
            </a:r>
            <a:r>
              <a:rPr lang="en-US" sz="2800" kern="0" dirty="0" smtClean="0">
                <a:solidFill>
                  <a:srgbClr val="FFFF66"/>
                </a:solidFill>
              </a:rPr>
              <a:t>’ whose data are generally not usable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Data splicing: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In each 10-min window replace ‘bad/missing’ data with interpolation of data from ahead and behind satellites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Spliced data flagged and color plotted as grey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Fits often explode w/o splicing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anderbj1\My Documents\AMPERE2\presentations\SD_Dartmouth_2011\sphfit_20110310_072600_0736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anderbj1\My Documents\AMPERE2\presentations\SD_Dartmouth_2011\sphfit_20110311_023800_0248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4" name="Picture 24" descr="C:\Documents and Settings\anderbj1\My Documents\AMPERE2\presentations\SD_Dartmouth_2011\sphfit_20110311_221000_222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2863850"/>
            <a:ext cx="9144000" cy="3994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752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Flight software acquires magnetometer samples at 20s or 2s intervals on every satellite 24/7</a:t>
            </a:r>
          </a:p>
          <a:p>
            <a:pPr eaLnBrk="1" hangingPunct="1"/>
            <a:r>
              <a:rPr lang="en-US" sz="2000" dirty="0" smtClean="0"/>
              <a:t>Transmits to ground in real-time over satellite network</a:t>
            </a:r>
          </a:p>
          <a:p>
            <a:pPr eaLnBrk="1" hangingPunct="1"/>
            <a:r>
              <a:rPr lang="en-US" sz="2000" dirty="0" smtClean="0"/>
              <a:t>Store &amp; dump data used fill any gaps; definitive orbit/attitude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830263" y="2909888"/>
            <a:ext cx="7308850" cy="3798887"/>
            <a:chOff x="1319" y="8205"/>
            <a:chExt cx="9799" cy="5092"/>
          </a:xfrm>
        </p:grpSpPr>
        <p:grpSp>
          <p:nvGrpSpPr>
            <p:cNvPr id="15369" name="Group 6"/>
            <p:cNvGrpSpPr>
              <a:grpSpLocks noChangeAspect="1"/>
            </p:cNvGrpSpPr>
            <p:nvPr/>
          </p:nvGrpSpPr>
          <p:grpSpPr bwMode="auto">
            <a:xfrm>
              <a:off x="1319" y="8481"/>
              <a:ext cx="9799" cy="4816"/>
              <a:chOff x="2446" y="2561"/>
              <a:chExt cx="10306" cy="5098"/>
            </a:xfrm>
          </p:grpSpPr>
          <p:sp>
            <p:nvSpPr>
              <p:cNvPr id="15372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446" y="2561"/>
                <a:ext cx="10306" cy="5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3" name="AutoShape 8"/>
              <p:cNvSpPr>
                <a:spLocks noChangeArrowheads="1"/>
              </p:cNvSpPr>
              <p:nvPr/>
            </p:nvSpPr>
            <p:spPr bwMode="auto">
              <a:xfrm>
                <a:off x="11510" y="4969"/>
                <a:ext cx="1086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Data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Accounting</a:t>
                </a:r>
                <a:endParaRPr lang="en-US"/>
              </a:p>
            </p:txBody>
          </p:sp>
          <p:sp>
            <p:nvSpPr>
              <p:cNvPr id="15374" name="AutoShape 9"/>
              <p:cNvSpPr>
                <a:spLocks noChangeArrowheads="1"/>
              </p:cNvSpPr>
              <p:nvPr/>
            </p:nvSpPr>
            <p:spPr bwMode="auto">
              <a:xfrm>
                <a:off x="6791" y="5793"/>
                <a:ext cx="1107" cy="755"/>
              </a:xfrm>
              <a:prstGeom prst="flowChartMultidocumen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TLM files</a:t>
                </a:r>
                <a:endParaRPr lang="en-US"/>
              </a:p>
            </p:txBody>
          </p:sp>
          <p:sp>
            <p:nvSpPr>
              <p:cNvPr id="15375" name="Line 10"/>
              <p:cNvSpPr>
                <a:spLocks noChangeShapeType="1"/>
              </p:cNvSpPr>
              <p:nvPr/>
            </p:nvSpPr>
            <p:spPr bwMode="auto">
              <a:xfrm>
                <a:off x="2764" y="5155"/>
                <a:ext cx="4080" cy="70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Line 11"/>
              <p:cNvSpPr>
                <a:spLocks noChangeShapeType="1"/>
              </p:cNvSpPr>
              <p:nvPr/>
            </p:nvSpPr>
            <p:spPr bwMode="auto">
              <a:xfrm flipV="1">
                <a:off x="4260" y="6107"/>
                <a:ext cx="2511" cy="38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Line 12"/>
              <p:cNvSpPr>
                <a:spLocks noChangeShapeType="1"/>
              </p:cNvSpPr>
              <p:nvPr/>
            </p:nvSpPr>
            <p:spPr bwMode="auto">
              <a:xfrm>
                <a:off x="3864" y="4628"/>
                <a:ext cx="3100" cy="1177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8" name="AutoShape 13"/>
              <p:cNvSpPr>
                <a:spLocks noChangeArrowheads="1"/>
              </p:cNvSpPr>
              <p:nvPr/>
            </p:nvSpPr>
            <p:spPr bwMode="auto">
              <a:xfrm>
                <a:off x="8256" y="4152"/>
                <a:ext cx="1661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Real-time Extractor 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&amp; Processor</a:t>
                </a:r>
                <a:endParaRPr lang="en-US"/>
              </a:p>
            </p:txBody>
          </p:sp>
          <p:sp>
            <p:nvSpPr>
              <p:cNvPr id="15379" name="AutoShape 14"/>
              <p:cNvSpPr>
                <a:spLocks noChangeArrowheads="1"/>
              </p:cNvSpPr>
              <p:nvPr/>
            </p:nvSpPr>
            <p:spPr bwMode="auto">
              <a:xfrm>
                <a:off x="8244" y="5801"/>
                <a:ext cx="1662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Store-dump Extractor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&amp; Processor</a:t>
                </a:r>
                <a:endParaRPr lang="en-US"/>
              </a:p>
            </p:txBody>
          </p:sp>
          <p:sp>
            <p:nvSpPr>
              <p:cNvPr id="15380" name="AutoShape 15"/>
              <p:cNvSpPr>
                <a:spLocks noChangeArrowheads="1"/>
              </p:cNvSpPr>
              <p:nvPr/>
            </p:nvSpPr>
            <p:spPr bwMode="auto">
              <a:xfrm>
                <a:off x="10125" y="4717"/>
                <a:ext cx="923" cy="1127"/>
              </a:xfrm>
              <a:prstGeom prst="flowChartMagneticDisk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700">
                    <a:solidFill>
                      <a:srgbClr val="000000"/>
                    </a:solidFill>
                  </a:rPr>
                  <a:t>Database</a:t>
                </a:r>
                <a:endParaRPr lang="en-US"/>
              </a:p>
            </p:txBody>
          </p:sp>
          <p:grpSp>
            <p:nvGrpSpPr>
              <p:cNvPr id="15381" name="Group 16"/>
              <p:cNvGrpSpPr>
                <a:grpSpLocks/>
              </p:cNvGrpSpPr>
              <p:nvPr/>
            </p:nvGrpSpPr>
            <p:grpSpPr bwMode="auto">
              <a:xfrm>
                <a:off x="2446" y="4001"/>
                <a:ext cx="2748" cy="2791"/>
                <a:chOff x="461" y="2424"/>
                <a:chExt cx="1429" cy="1442"/>
              </a:xfrm>
            </p:grpSpPr>
            <p:grpSp>
              <p:nvGrpSpPr>
                <p:cNvPr id="15441" name="Group 17"/>
                <p:cNvGrpSpPr>
                  <a:grpSpLocks/>
                </p:cNvGrpSpPr>
                <p:nvPr/>
              </p:nvGrpSpPr>
              <p:grpSpPr bwMode="auto">
                <a:xfrm>
                  <a:off x="480" y="2448"/>
                  <a:ext cx="1392" cy="1392"/>
                  <a:chOff x="480" y="2448"/>
                  <a:chExt cx="1392" cy="1392"/>
                </a:xfrm>
              </p:grpSpPr>
              <p:sp>
                <p:nvSpPr>
                  <p:cNvPr id="15480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599" y="2448"/>
                    <a:ext cx="1154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5481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2448"/>
                    <a:ext cx="672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5482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448"/>
                    <a:ext cx="1392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548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96" y="2448"/>
                    <a:ext cx="0" cy="139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442" name="Oval 22"/>
                <p:cNvSpPr>
                  <a:spLocks noChangeArrowheads="1"/>
                </p:cNvSpPr>
                <p:nvPr/>
              </p:nvSpPr>
              <p:spPr bwMode="auto">
                <a:xfrm>
                  <a:off x="1172" y="24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3" name="Oval 23"/>
                <p:cNvSpPr>
                  <a:spLocks noChangeArrowheads="1"/>
                </p:cNvSpPr>
                <p:nvPr/>
              </p:nvSpPr>
              <p:spPr bwMode="auto">
                <a:xfrm>
                  <a:off x="1800" y="285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4" name="Oval 24"/>
                <p:cNvSpPr>
                  <a:spLocks noChangeArrowheads="1"/>
                </p:cNvSpPr>
                <p:nvPr/>
              </p:nvSpPr>
              <p:spPr bwMode="auto">
                <a:xfrm>
                  <a:off x="1584" y="25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5" name="Oval 25"/>
                <p:cNvSpPr>
                  <a:spLocks noChangeArrowheads="1"/>
                </p:cNvSpPr>
                <p:nvPr/>
              </p:nvSpPr>
              <p:spPr bwMode="auto">
                <a:xfrm>
                  <a:off x="1842" y="319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6" name="Oval 26"/>
                <p:cNvSpPr>
                  <a:spLocks noChangeArrowheads="1"/>
                </p:cNvSpPr>
                <p:nvPr/>
              </p:nvSpPr>
              <p:spPr bwMode="auto">
                <a:xfrm>
                  <a:off x="1720" y="352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7" name="Oval 27"/>
                <p:cNvSpPr>
                  <a:spLocks noChangeArrowheads="1"/>
                </p:cNvSpPr>
                <p:nvPr/>
              </p:nvSpPr>
              <p:spPr bwMode="auto">
                <a:xfrm>
                  <a:off x="1392" y="37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8" name="Oval 28"/>
                <p:cNvSpPr>
                  <a:spLocks noChangeArrowheads="1"/>
                </p:cNvSpPr>
                <p:nvPr/>
              </p:nvSpPr>
              <p:spPr bwMode="auto">
                <a:xfrm>
                  <a:off x="936" y="379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49" name="Oval 29"/>
                <p:cNvSpPr>
                  <a:spLocks noChangeArrowheads="1"/>
                </p:cNvSpPr>
                <p:nvPr/>
              </p:nvSpPr>
              <p:spPr bwMode="auto">
                <a:xfrm>
                  <a:off x="601" y="355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0" name="Oval 30"/>
                <p:cNvSpPr>
                  <a:spLocks noChangeArrowheads="1"/>
                </p:cNvSpPr>
                <p:nvPr/>
              </p:nvSpPr>
              <p:spPr bwMode="auto">
                <a:xfrm>
                  <a:off x="513" y="283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1" name="Oval 31"/>
                <p:cNvSpPr>
                  <a:spLocks noChangeArrowheads="1"/>
                </p:cNvSpPr>
                <p:nvPr/>
              </p:nvSpPr>
              <p:spPr bwMode="auto">
                <a:xfrm>
                  <a:off x="743" y="25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2" name="Oval 32"/>
                <p:cNvSpPr>
                  <a:spLocks noChangeArrowheads="1"/>
                </p:cNvSpPr>
                <p:nvPr/>
              </p:nvSpPr>
              <p:spPr bwMode="auto">
                <a:xfrm>
                  <a:off x="692" y="27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3" name="Oval 33"/>
                <p:cNvSpPr>
                  <a:spLocks noChangeArrowheads="1"/>
                </p:cNvSpPr>
                <p:nvPr/>
              </p:nvSpPr>
              <p:spPr bwMode="auto">
                <a:xfrm>
                  <a:off x="582" y="301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4" name="Oval 34"/>
                <p:cNvSpPr>
                  <a:spLocks noChangeArrowheads="1"/>
                </p:cNvSpPr>
                <p:nvPr/>
              </p:nvSpPr>
              <p:spPr bwMode="auto">
                <a:xfrm>
                  <a:off x="604" y="333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5" name="Oval 35"/>
                <p:cNvSpPr>
                  <a:spLocks noChangeArrowheads="1"/>
                </p:cNvSpPr>
                <p:nvPr/>
              </p:nvSpPr>
              <p:spPr bwMode="auto">
                <a:xfrm>
                  <a:off x="461" y="322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6" name="Oval 36"/>
                <p:cNvSpPr>
                  <a:spLocks noChangeArrowheads="1"/>
                </p:cNvSpPr>
                <p:nvPr/>
              </p:nvSpPr>
              <p:spPr bwMode="auto">
                <a:xfrm>
                  <a:off x="768" y="364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7" name="Oval 37"/>
                <p:cNvSpPr>
                  <a:spLocks noChangeArrowheads="1"/>
                </p:cNvSpPr>
                <p:nvPr/>
              </p:nvSpPr>
              <p:spPr bwMode="auto">
                <a:xfrm>
                  <a:off x="1172" y="381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8" name="Oval 38"/>
                <p:cNvSpPr>
                  <a:spLocks noChangeArrowheads="1"/>
                </p:cNvSpPr>
                <p:nvPr/>
              </p:nvSpPr>
              <p:spPr bwMode="auto">
                <a:xfrm>
                  <a:off x="1534" y="363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59" name="Oval 39"/>
                <p:cNvSpPr>
                  <a:spLocks noChangeArrowheads="1"/>
                </p:cNvSpPr>
                <p:nvPr/>
              </p:nvSpPr>
              <p:spPr bwMode="auto">
                <a:xfrm>
                  <a:off x="1698" y="33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0" name="Oval 40"/>
                <p:cNvSpPr>
                  <a:spLocks noChangeArrowheads="1"/>
                </p:cNvSpPr>
                <p:nvPr/>
              </p:nvSpPr>
              <p:spPr bwMode="auto">
                <a:xfrm>
                  <a:off x="1726" y="305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1" name="Oval 41"/>
                <p:cNvSpPr>
                  <a:spLocks noChangeArrowheads="1"/>
                </p:cNvSpPr>
                <p:nvPr/>
              </p:nvSpPr>
              <p:spPr bwMode="auto">
                <a:xfrm>
                  <a:off x="1636" y="27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2" name="Oval 42"/>
                <p:cNvSpPr>
                  <a:spLocks noChangeArrowheads="1"/>
                </p:cNvSpPr>
                <p:nvPr/>
              </p:nvSpPr>
              <p:spPr bwMode="auto">
                <a:xfrm>
                  <a:off x="1418" y="250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3" name="Oval 43"/>
                <p:cNvSpPr>
                  <a:spLocks noChangeArrowheads="1"/>
                </p:cNvSpPr>
                <p:nvPr/>
              </p:nvSpPr>
              <p:spPr bwMode="auto">
                <a:xfrm>
                  <a:off x="1400" y="261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4" name="Oval 44"/>
                <p:cNvSpPr>
                  <a:spLocks noChangeArrowheads="1"/>
                </p:cNvSpPr>
                <p:nvPr/>
              </p:nvSpPr>
              <p:spPr bwMode="auto">
                <a:xfrm>
                  <a:off x="1494" y="290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5" name="Oval 45"/>
                <p:cNvSpPr>
                  <a:spLocks noChangeArrowheads="1"/>
                </p:cNvSpPr>
                <p:nvPr/>
              </p:nvSpPr>
              <p:spPr bwMode="auto">
                <a:xfrm>
                  <a:off x="1508" y="318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6" name="Oval 46"/>
                <p:cNvSpPr>
                  <a:spLocks noChangeArrowheads="1"/>
                </p:cNvSpPr>
                <p:nvPr/>
              </p:nvSpPr>
              <p:spPr bwMode="auto">
                <a:xfrm>
                  <a:off x="1466" y="344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7" name="Oval 47"/>
                <p:cNvSpPr>
                  <a:spLocks noChangeArrowheads="1"/>
                </p:cNvSpPr>
                <p:nvPr/>
              </p:nvSpPr>
              <p:spPr bwMode="auto">
                <a:xfrm>
                  <a:off x="1360" y="368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8" name="Oval 48"/>
                <p:cNvSpPr>
                  <a:spLocks noChangeArrowheads="1"/>
                </p:cNvSpPr>
                <p:nvPr/>
              </p:nvSpPr>
              <p:spPr bwMode="auto">
                <a:xfrm>
                  <a:off x="994" y="37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69" name="Oval 49"/>
                <p:cNvSpPr>
                  <a:spLocks noChangeArrowheads="1"/>
                </p:cNvSpPr>
                <p:nvPr/>
              </p:nvSpPr>
              <p:spPr bwMode="auto">
                <a:xfrm>
                  <a:off x="876" y="344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0" name="Oval 50"/>
                <p:cNvSpPr>
                  <a:spLocks noChangeArrowheads="1"/>
                </p:cNvSpPr>
                <p:nvPr/>
              </p:nvSpPr>
              <p:spPr bwMode="auto">
                <a:xfrm>
                  <a:off x="838" y="316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1" name="Oval 51"/>
                <p:cNvSpPr>
                  <a:spLocks noChangeArrowheads="1"/>
                </p:cNvSpPr>
                <p:nvPr/>
              </p:nvSpPr>
              <p:spPr bwMode="auto">
                <a:xfrm>
                  <a:off x="860" y="28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2" name="Oval 52"/>
                <p:cNvSpPr>
                  <a:spLocks noChangeArrowheads="1"/>
                </p:cNvSpPr>
                <p:nvPr/>
              </p:nvSpPr>
              <p:spPr bwMode="auto">
                <a:xfrm>
                  <a:off x="956" y="259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3" name="Oval 53"/>
                <p:cNvSpPr>
                  <a:spLocks noChangeArrowheads="1"/>
                </p:cNvSpPr>
                <p:nvPr/>
              </p:nvSpPr>
              <p:spPr bwMode="auto">
                <a:xfrm>
                  <a:off x="1172" y="251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4" name="Oval 54"/>
                <p:cNvSpPr>
                  <a:spLocks noChangeArrowheads="1"/>
                </p:cNvSpPr>
                <p:nvPr/>
              </p:nvSpPr>
              <p:spPr bwMode="auto">
                <a:xfrm>
                  <a:off x="906" y="249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5" name="Oval 55"/>
                <p:cNvSpPr>
                  <a:spLocks noChangeArrowheads="1"/>
                </p:cNvSpPr>
                <p:nvPr/>
              </p:nvSpPr>
              <p:spPr bwMode="auto">
                <a:xfrm>
                  <a:off x="1170" y="27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6" name="Oval 56"/>
                <p:cNvSpPr>
                  <a:spLocks noChangeArrowheads="1"/>
                </p:cNvSpPr>
                <p:nvPr/>
              </p:nvSpPr>
              <p:spPr bwMode="auto">
                <a:xfrm>
                  <a:off x="1172" y="300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7" name="Oval 57"/>
                <p:cNvSpPr>
                  <a:spLocks noChangeArrowheads="1"/>
                </p:cNvSpPr>
                <p:nvPr/>
              </p:nvSpPr>
              <p:spPr bwMode="auto">
                <a:xfrm>
                  <a:off x="1170" y="32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8" name="Oval 58"/>
                <p:cNvSpPr>
                  <a:spLocks noChangeArrowheads="1"/>
                </p:cNvSpPr>
                <p:nvPr/>
              </p:nvSpPr>
              <p:spPr bwMode="auto">
                <a:xfrm>
                  <a:off x="1172" y="354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79" name="Oval 59"/>
                <p:cNvSpPr>
                  <a:spLocks noChangeArrowheads="1"/>
                </p:cNvSpPr>
                <p:nvPr/>
              </p:nvSpPr>
              <p:spPr bwMode="auto">
                <a:xfrm>
                  <a:off x="1168" y="373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15382" name="AutoShape 60"/>
              <p:cNvSpPr>
                <a:spLocks noChangeArrowheads="1"/>
              </p:cNvSpPr>
              <p:nvPr/>
            </p:nvSpPr>
            <p:spPr bwMode="auto">
              <a:xfrm>
                <a:off x="6779" y="4144"/>
                <a:ext cx="1108" cy="614"/>
              </a:xfrm>
              <a:prstGeom prst="flowChartDocumen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TLM files</a:t>
                </a:r>
                <a:endParaRPr lang="en-US"/>
              </a:p>
            </p:txBody>
          </p:sp>
          <p:cxnSp>
            <p:nvCxnSpPr>
              <p:cNvPr id="15383" name="AutoShape 61"/>
              <p:cNvCxnSpPr>
                <a:cxnSpLocks noChangeShapeType="1"/>
                <a:stCxn id="15373" idx="1"/>
                <a:endCxn id="15380" idx="4"/>
              </p:cNvCxnSpPr>
              <p:nvPr/>
            </p:nvCxnSpPr>
            <p:spPr bwMode="auto">
              <a:xfrm rot="10800000" flipV="1">
                <a:off x="11048" y="5276"/>
                <a:ext cx="462" cy="4"/>
              </a:xfrm>
              <a:prstGeom prst="curvedConnector3">
                <a:avLst>
                  <a:gd name="adj1" fmla="val 4988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</p:spPr>
          </p:cxnSp>
          <p:cxnSp>
            <p:nvCxnSpPr>
              <p:cNvPr id="15384" name="AutoShape 62"/>
              <p:cNvCxnSpPr>
                <a:cxnSpLocks noChangeShapeType="1"/>
                <a:stCxn id="15382" idx="3"/>
                <a:endCxn id="15378" idx="1"/>
              </p:cNvCxnSpPr>
              <p:nvPr/>
            </p:nvCxnSpPr>
            <p:spPr bwMode="auto">
              <a:xfrm>
                <a:off x="7887" y="4451"/>
                <a:ext cx="369" cy="8"/>
              </a:xfrm>
              <a:prstGeom prst="curvedConnector3">
                <a:avLst>
                  <a:gd name="adj1" fmla="val 49856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15385" name="AutoShape 63"/>
              <p:cNvCxnSpPr>
                <a:cxnSpLocks noChangeShapeType="1"/>
                <a:stCxn id="15378" idx="3"/>
                <a:endCxn id="15380" idx="1"/>
              </p:cNvCxnSpPr>
              <p:nvPr/>
            </p:nvCxnSpPr>
            <p:spPr bwMode="auto">
              <a:xfrm>
                <a:off x="9917" y="4459"/>
                <a:ext cx="669" cy="258"/>
              </a:xfrm>
              <a:prstGeom prst="curved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15386" name="AutoShape 64"/>
              <p:cNvCxnSpPr>
                <a:cxnSpLocks noChangeShapeType="1"/>
                <a:stCxn id="15374" idx="3"/>
                <a:endCxn id="15379" idx="1"/>
              </p:cNvCxnSpPr>
              <p:nvPr/>
            </p:nvCxnSpPr>
            <p:spPr bwMode="auto">
              <a:xfrm flipV="1">
                <a:off x="7898" y="6108"/>
                <a:ext cx="346" cy="63"/>
              </a:xfrm>
              <a:prstGeom prst="curvedConnector3">
                <a:avLst>
                  <a:gd name="adj1" fmla="val 49847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15387" name="AutoShape 65"/>
              <p:cNvCxnSpPr>
                <a:cxnSpLocks noChangeShapeType="1"/>
                <a:stCxn id="15379" idx="3"/>
                <a:endCxn id="15380" idx="3"/>
              </p:cNvCxnSpPr>
              <p:nvPr/>
            </p:nvCxnSpPr>
            <p:spPr bwMode="auto">
              <a:xfrm flipV="1">
                <a:off x="9906" y="5844"/>
                <a:ext cx="680" cy="264"/>
              </a:xfrm>
              <a:prstGeom prst="curved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5388" name="Freeform 66"/>
              <p:cNvSpPr>
                <a:spLocks/>
              </p:cNvSpPr>
              <p:nvPr/>
            </p:nvSpPr>
            <p:spPr bwMode="auto">
              <a:xfrm>
                <a:off x="3014" y="3748"/>
                <a:ext cx="3773" cy="1751"/>
              </a:xfrm>
              <a:custGeom>
                <a:avLst/>
                <a:gdLst>
                  <a:gd name="T0" fmla="*/ 210950 w 1962"/>
                  <a:gd name="T1" fmla="*/ 177733 h 905"/>
                  <a:gd name="T2" fmla="*/ 231174 w 1962"/>
                  <a:gd name="T3" fmla="*/ 127061 h 905"/>
                  <a:gd name="T4" fmla="*/ 264804 w 1962"/>
                  <a:gd name="T5" fmla="*/ 83394 h 905"/>
                  <a:gd name="T6" fmla="*/ 310823 w 1962"/>
                  <a:gd name="T7" fmla="*/ 63425 h 905"/>
                  <a:gd name="T8" fmla="*/ 345630 w 1962"/>
                  <a:gd name="T9" fmla="*/ 83394 h 905"/>
                  <a:gd name="T10" fmla="*/ 340016 w 1962"/>
                  <a:gd name="T11" fmla="*/ 95223 h 905"/>
                  <a:gd name="T12" fmla="*/ 360248 w 1962"/>
                  <a:gd name="T13" fmla="*/ 84669 h 905"/>
                  <a:gd name="T14" fmla="*/ 365794 w 1962"/>
                  <a:gd name="T15" fmla="*/ 75241 h 905"/>
                  <a:gd name="T16" fmla="*/ 353506 w 1962"/>
                  <a:gd name="T17" fmla="*/ 53981 h 905"/>
                  <a:gd name="T18" fmla="*/ 355747 w 1962"/>
                  <a:gd name="T19" fmla="*/ 68074 h 905"/>
                  <a:gd name="T20" fmla="*/ 334343 w 1962"/>
                  <a:gd name="T21" fmla="*/ 56351 h 905"/>
                  <a:gd name="T22" fmla="*/ 299652 w 1962"/>
                  <a:gd name="T23" fmla="*/ 31704 h 905"/>
                  <a:gd name="T24" fmla="*/ 190725 w 1962"/>
                  <a:gd name="T25" fmla="*/ 2146 h 905"/>
                  <a:gd name="T26" fmla="*/ 66243 w 1962"/>
                  <a:gd name="T27" fmla="*/ 18681 h 905"/>
                  <a:gd name="T28" fmla="*/ 0 w 1962"/>
                  <a:gd name="T29" fmla="*/ 55227 h 9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62"/>
                  <a:gd name="T46" fmla="*/ 0 h 905"/>
                  <a:gd name="T47" fmla="*/ 1962 w 1962"/>
                  <a:gd name="T48" fmla="*/ 905 h 90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62" h="905">
                    <a:moveTo>
                      <a:pt x="1128" y="905"/>
                    </a:moveTo>
                    <a:cubicBezTo>
                      <a:pt x="1146" y="861"/>
                      <a:pt x="1188" y="727"/>
                      <a:pt x="1236" y="647"/>
                    </a:cubicBezTo>
                    <a:cubicBezTo>
                      <a:pt x="1284" y="567"/>
                      <a:pt x="1345" y="479"/>
                      <a:pt x="1416" y="425"/>
                    </a:cubicBezTo>
                    <a:cubicBezTo>
                      <a:pt x="1487" y="371"/>
                      <a:pt x="1590" y="323"/>
                      <a:pt x="1662" y="323"/>
                    </a:cubicBezTo>
                    <a:cubicBezTo>
                      <a:pt x="1734" y="323"/>
                      <a:pt x="1822" y="398"/>
                      <a:pt x="1848" y="425"/>
                    </a:cubicBezTo>
                    <a:cubicBezTo>
                      <a:pt x="1874" y="452"/>
                      <a:pt x="1805" y="484"/>
                      <a:pt x="1818" y="485"/>
                    </a:cubicBezTo>
                    <a:cubicBezTo>
                      <a:pt x="1831" y="486"/>
                      <a:pt x="1903" y="448"/>
                      <a:pt x="1926" y="431"/>
                    </a:cubicBezTo>
                    <a:cubicBezTo>
                      <a:pt x="1949" y="414"/>
                      <a:pt x="1962" y="409"/>
                      <a:pt x="1956" y="383"/>
                    </a:cubicBezTo>
                    <a:cubicBezTo>
                      <a:pt x="1950" y="357"/>
                      <a:pt x="1899" y="281"/>
                      <a:pt x="1890" y="275"/>
                    </a:cubicBezTo>
                    <a:cubicBezTo>
                      <a:pt x="1881" y="269"/>
                      <a:pt x="1919" y="345"/>
                      <a:pt x="1902" y="347"/>
                    </a:cubicBezTo>
                    <a:cubicBezTo>
                      <a:pt x="1885" y="349"/>
                      <a:pt x="1838" y="318"/>
                      <a:pt x="1788" y="287"/>
                    </a:cubicBezTo>
                    <a:cubicBezTo>
                      <a:pt x="1738" y="256"/>
                      <a:pt x="1730" y="207"/>
                      <a:pt x="1602" y="161"/>
                    </a:cubicBezTo>
                    <a:cubicBezTo>
                      <a:pt x="1474" y="115"/>
                      <a:pt x="1228" y="22"/>
                      <a:pt x="1020" y="11"/>
                    </a:cubicBezTo>
                    <a:cubicBezTo>
                      <a:pt x="812" y="0"/>
                      <a:pt x="524" y="50"/>
                      <a:pt x="354" y="95"/>
                    </a:cubicBezTo>
                    <a:cubicBezTo>
                      <a:pt x="184" y="140"/>
                      <a:pt x="74" y="242"/>
                      <a:pt x="0" y="281"/>
                    </a:cubicBezTo>
                  </a:path>
                </a:pathLst>
              </a:custGeom>
              <a:noFill/>
              <a:ln w="9525">
                <a:solidFill>
                  <a:srgbClr val="ACACA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389" name="Group 67"/>
              <p:cNvGrpSpPr>
                <a:grpSpLocks/>
              </p:cNvGrpSpPr>
              <p:nvPr/>
            </p:nvGrpSpPr>
            <p:grpSpPr bwMode="auto">
              <a:xfrm>
                <a:off x="3825" y="3831"/>
                <a:ext cx="2846" cy="1354"/>
                <a:chOff x="824" y="1856"/>
                <a:chExt cx="1480" cy="700"/>
              </a:xfrm>
            </p:grpSpPr>
            <p:sp>
              <p:nvSpPr>
                <p:cNvPr id="15400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764" y="2124"/>
                  <a:ext cx="96" cy="8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1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572" y="2052"/>
                  <a:ext cx="104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2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676" y="2256"/>
                  <a:ext cx="76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1908" y="2106"/>
                  <a:ext cx="138" cy="2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4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600" y="2120"/>
                  <a:ext cx="84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5" name="Line 73"/>
                <p:cNvSpPr>
                  <a:spLocks noChangeShapeType="1"/>
                </p:cNvSpPr>
                <p:nvPr/>
              </p:nvSpPr>
              <p:spPr bwMode="auto">
                <a:xfrm>
                  <a:off x="2028" y="2026"/>
                  <a:ext cx="114" cy="6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6" name="Line 74"/>
                <p:cNvSpPr>
                  <a:spLocks noChangeShapeType="1"/>
                </p:cNvSpPr>
                <p:nvPr/>
              </p:nvSpPr>
              <p:spPr bwMode="auto">
                <a:xfrm>
                  <a:off x="1928" y="2060"/>
                  <a:ext cx="108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7" name="Line 75"/>
                <p:cNvSpPr>
                  <a:spLocks noChangeShapeType="1"/>
                </p:cNvSpPr>
                <p:nvPr/>
              </p:nvSpPr>
              <p:spPr bwMode="auto">
                <a:xfrm>
                  <a:off x="1504" y="1948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8" name="Line 76"/>
                <p:cNvSpPr>
                  <a:spLocks noChangeShapeType="1"/>
                </p:cNvSpPr>
                <p:nvPr/>
              </p:nvSpPr>
              <p:spPr bwMode="auto">
                <a:xfrm>
                  <a:off x="1852" y="1944"/>
                  <a:ext cx="92" cy="3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9" name="Line 77"/>
                <p:cNvSpPr>
                  <a:spLocks noChangeShapeType="1"/>
                </p:cNvSpPr>
                <p:nvPr/>
              </p:nvSpPr>
              <p:spPr bwMode="auto">
                <a:xfrm>
                  <a:off x="1588" y="1896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0" name="Line 78"/>
                <p:cNvSpPr>
                  <a:spLocks noChangeShapeType="1"/>
                </p:cNvSpPr>
                <p:nvPr/>
              </p:nvSpPr>
              <p:spPr bwMode="auto">
                <a:xfrm>
                  <a:off x="1444" y="1856"/>
                  <a:ext cx="108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1696" y="2044"/>
                  <a:ext cx="112" cy="3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716" y="2108"/>
                  <a:ext cx="76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3" name="Line 81"/>
                <p:cNvSpPr>
                  <a:spLocks noChangeShapeType="1"/>
                </p:cNvSpPr>
                <p:nvPr/>
              </p:nvSpPr>
              <p:spPr bwMode="auto">
                <a:xfrm>
                  <a:off x="2120" y="2112"/>
                  <a:ext cx="84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4" name="Line 82"/>
                <p:cNvSpPr>
                  <a:spLocks noChangeShapeType="1"/>
                </p:cNvSpPr>
                <p:nvPr/>
              </p:nvSpPr>
              <p:spPr bwMode="auto">
                <a:xfrm>
                  <a:off x="1704" y="1944"/>
                  <a:ext cx="116" cy="2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5" name="Line 83"/>
                <p:cNvSpPr>
                  <a:spLocks noChangeShapeType="1"/>
                </p:cNvSpPr>
                <p:nvPr/>
              </p:nvSpPr>
              <p:spPr bwMode="auto">
                <a:xfrm>
                  <a:off x="1828" y="2016"/>
                  <a:ext cx="124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6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792" y="2076"/>
                  <a:ext cx="108" cy="1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7" name="Line 85"/>
                <p:cNvSpPr>
                  <a:spLocks noChangeShapeType="1"/>
                </p:cNvSpPr>
                <p:nvPr/>
              </p:nvSpPr>
              <p:spPr bwMode="auto">
                <a:xfrm>
                  <a:off x="2192" y="2164"/>
                  <a:ext cx="112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8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208" y="2004"/>
                  <a:ext cx="120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84" y="1976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0" name="Line 88"/>
                <p:cNvSpPr>
                  <a:spLocks noChangeShapeType="1"/>
                </p:cNvSpPr>
                <p:nvPr/>
              </p:nvSpPr>
              <p:spPr bwMode="auto">
                <a:xfrm>
                  <a:off x="1428" y="1968"/>
                  <a:ext cx="92" cy="3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1" name="Line 89"/>
                <p:cNvSpPr>
                  <a:spLocks noChangeShapeType="1"/>
                </p:cNvSpPr>
                <p:nvPr/>
              </p:nvSpPr>
              <p:spPr bwMode="auto">
                <a:xfrm>
                  <a:off x="1164" y="1920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2" name="Line 90"/>
                <p:cNvSpPr>
                  <a:spLocks noChangeShapeType="1"/>
                </p:cNvSpPr>
                <p:nvPr/>
              </p:nvSpPr>
              <p:spPr bwMode="auto">
                <a:xfrm>
                  <a:off x="1048" y="1876"/>
                  <a:ext cx="124" cy="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3" name="Line 91"/>
                <p:cNvSpPr>
                  <a:spLocks noChangeShapeType="1"/>
                </p:cNvSpPr>
                <p:nvPr/>
              </p:nvSpPr>
              <p:spPr bwMode="auto">
                <a:xfrm>
                  <a:off x="1288" y="1976"/>
                  <a:ext cx="11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4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28" y="2192"/>
                  <a:ext cx="104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5" name="Line 93"/>
                <p:cNvSpPr>
                  <a:spLocks noChangeShapeType="1"/>
                </p:cNvSpPr>
                <p:nvPr/>
              </p:nvSpPr>
              <p:spPr bwMode="auto">
                <a:xfrm>
                  <a:off x="1572" y="1996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6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512" y="2112"/>
                  <a:ext cx="100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7" name="Line 95"/>
                <p:cNvSpPr>
                  <a:spLocks noChangeShapeType="1"/>
                </p:cNvSpPr>
                <p:nvPr/>
              </p:nvSpPr>
              <p:spPr bwMode="auto">
                <a:xfrm>
                  <a:off x="1684" y="1992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8" name="Line 96"/>
                <p:cNvSpPr>
                  <a:spLocks noChangeShapeType="1"/>
                </p:cNvSpPr>
                <p:nvPr/>
              </p:nvSpPr>
              <p:spPr bwMode="auto">
                <a:xfrm>
                  <a:off x="1380" y="1908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424" y="2204"/>
                  <a:ext cx="92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0" name="Line 98"/>
                <p:cNvSpPr>
                  <a:spLocks noChangeShapeType="1"/>
                </p:cNvSpPr>
                <p:nvPr/>
              </p:nvSpPr>
              <p:spPr bwMode="auto">
                <a:xfrm>
                  <a:off x="1264" y="1872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1324" y="2056"/>
                  <a:ext cx="108" cy="2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432" y="2072"/>
                  <a:ext cx="120" cy="2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3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400" y="21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532" y="2216"/>
                  <a:ext cx="100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5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24" y="2296"/>
                  <a:ext cx="104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568" y="2380"/>
                  <a:ext cx="100" cy="7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540" y="2460"/>
                  <a:ext cx="60" cy="9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8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976" y="1924"/>
                  <a:ext cx="104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9" name="Line 107"/>
                <p:cNvSpPr>
                  <a:spLocks noChangeShapeType="1"/>
                </p:cNvSpPr>
                <p:nvPr/>
              </p:nvSpPr>
              <p:spPr bwMode="auto">
                <a:xfrm>
                  <a:off x="824" y="1920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496" y="2368"/>
                  <a:ext cx="100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390" name="Text Box 109"/>
              <p:cNvSpPr txBox="1">
                <a:spLocks noChangeArrowheads="1"/>
              </p:cNvSpPr>
              <p:nvPr/>
            </p:nvSpPr>
            <p:spPr bwMode="auto">
              <a:xfrm>
                <a:off x="3083" y="6707"/>
                <a:ext cx="1569" cy="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Constellation</a:t>
                </a:r>
                <a:endParaRPr lang="en-US"/>
              </a:p>
            </p:txBody>
          </p:sp>
          <p:sp>
            <p:nvSpPr>
              <p:cNvPr id="15391" name="Text Box 110"/>
              <p:cNvSpPr txBox="1">
                <a:spLocks noChangeArrowheads="1"/>
              </p:cNvSpPr>
              <p:nvPr/>
            </p:nvSpPr>
            <p:spPr bwMode="auto">
              <a:xfrm>
                <a:off x="5217" y="6312"/>
                <a:ext cx="1177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Store &amp; dump</a:t>
                </a:r>
                <a:endParaRPr lang="en-US"/>
              </a:p>
            </p:txBody>
          </p:sp>
          <p:sp>
            <p:nvSpPr>
              <p:cNvPr id="15392" name="Text Box 111"/>
              <p:cNvSpPr txBox="1">
                <a:spLocks noChangeArrowheads="1"/>
              </p:cNvSpPr>
              <p:nvPr/>
            </p:nvSpPr>
            <p:spPr bwMode="auto">
              <a:xfrm>
                <a:off x="4618" y="3159"/>
                <a:ext cx="1326" cy="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Real-time stream</a:t>
                </a:r>
                <a:endParaRPr lang="en-US"/>
              </a:p>
            </p:txBody>
          </p:sp>
          <p:sp>
            <p:nvSpPr>
              <p:cNvPr id="15393" name="AutoShape 112"/>
              <p:cNvSpPr>
                <a:spLocks noChangeArrowheads="1"/>
              </p:cNvSpPr>
              <p:nvPr/>
            </p:nvSpPr>
            <p:spPr bwMode="auto">
              <a:xfrm>
                <a:off x="10163" y="7009"/>
                <a:ext cx="1720" cy="650"/>
              </a:xfrm>
              <a:prstGeom prst="flowChartProcess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JHU/APL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AMPERE Science</a:t>
                </a:r>
                <a:endParaRPr lang="en-US"/>
              </a:p>
            </p:txBody>
          </p:sp>
          <p:cxnSp>
            <p:nvCxnSpPr>
              <p:cNvPr id="15394" name="AutoShape 113"/>
              <p:cNvCxnSpPr>
                <a:cxnSpLocks noChangeShapeType="1"/>
                <a:stCxn id="15393" idx="0"/>
                <a:endCxn id="15373" idx="2"/>
              </p:cNvCxnSpPr>
              <p:nvPr/>
            </p:nvCxnSpPr>
            <p:spPr bwMode="auto">
              <a:xfrm rot="-5400000">
                <a:off x="10826" y="5780"/>
                <a:ext cx="1426" cy="1031"/>
              </a:xfrm>
              <a:prstGeom prst="curvedConnector3">
                <a:avLst>
                  <a:gd name="adj1" fmla="val 49963"/>
                </a:avLst>
              </a:prstGeom>
              <a:noFill/>
              <a:ln w="19050">
                <a:solidFill>
                  <a:srgbClr val="000000"/>
                </a:solidFill>
                <a:prstDash val="dash"/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15395" name="Text Box 114"/>
              <p:cNvSpPr txBox="1">
                <a:spLocks noChangeArrowheads="1"/>
              </p:cNvSpPr>
              <p:nvPr/>
            </p:nvSpPr>
            <p:spPr bwMode="auto">
              <a:xfrm>
                <a:off x="11367" y="6324"/>
                <a:ext cx="1385" cy="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Data Transmission</a:t>
                </a:r>
                <a:endParaRPr lang="en-US"/>
              </a:p>
            </p:txBody>
          </p:sp>
          <p:sp>
            <p:nvSpPr>
              <p:cNvPr id="15396" name="AutoShape 115"/>
              <p:cNvSpPr>
                <a:spLocks/>
              </p:cNvSpPr>
              <p:nvPr/>
            </p:nvSpPr>
            <p:spPr bwMode="auto">
              <a:xfrm rot="5400000">
                <a:off x="4339" y="1157"/>
                <a:ext cx="430" cy="4050"/>
              </a:xfrm>
              <a:prstGeom prst="leftBracket">
                <a:avLst>
                  <a:gd name="adj" fmla="val 78488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397" name="AutoShape 116"/>
              <p:cNvSpPr>
                <a:spLocks/>
              </p:cNvSpPr>
              <p:nvPr/>
            </p:nvSpPr>
            <p:spPr bwMode="auto">
              <a:xfrm rot="5400000">
                <a:off x="9399" y="274"/>
                <a:ext cx="430" cy="5839"/>
              </a:xfrm>
              <a:prstGeom prst="leftBracket">
                <a:avLst>
                  <a:gd name="adj" fmla="val 11315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398" name="AutoShape 117"/>
              <p:cNvSpPr>
                <a:spLocks noChangeArrowheads="1"/>
              </p:cNvSpPr>
              <p:nvPr/>
            </p:nvSpPr>
            <p:spPr bwMode="auto">
              <a:xfrm>
                <a:off x="10496" y="3361"/>
                <a:ext cx="1661" cy="613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Supplementary</a:t>
                </a:r>
                <a:br>
                  <a:rPr lang="en-US" sz="800">
                    <a:solidFill>
                      <a:srgbClr val="000000"/>
                    </a:solidFill>
                  </a:rPr>
                </a:br>
                <a:r>
                  <a:rPr lang="en-US" sz="800">
                    <a:solidFill>
                      <a:srgbClr val="000000"/>
                    </a:solidFill>
                  </a:rPr>
                  <a:t>Product Generation</a:t>
                </a:r>
                <a:endParaRPr lang="en-US"/>
              </a:p>
            </p:txBody>
          </p:sp>
          <p:cxnSp>
            <p:nvCxnSpPr>
              <p:cNvPr id="15399" name="AutoShape 118"/>
              <p:cNvCxnSpPr>
                <a:cxnSpLocks noChangeShapeType="1"/>
                <a:stCxn id="15398" idx="2"/>
              </p:cNvCxnSpPr>
              <p:nvPr/>
            </p:nvCxnSpPr>
            <p:spPr bwMode="auto">
              <a:xfrm rot="5400000">
                <a:off x="10716" y="4187"/>
                <a:ext cx="823" cy="398"/>
              </a:xfrm>
              <a:prstGeom prst="curvedConnector3">
                <a:avLst>
                  <a:gd name="adj1" fmla="val 4988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</p:grpSp>
        <p:sp>
          <p:nvSpPr>
            <p:cNvPr id="15370" name="Text Box 119"/>
            <p:cNvSpPr txBox="1">
              <a:spLocks noChangeArrowheads="1"/>
            </p:cNvSpPr>
            <p:nvPr/>
          </p:nvSpPr>
          <p:spPr bwMode="auto">
            <a:xfrm>
              <a:off x="2158" y="8205"/>
              <a:ext cx="219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002" tIns="32001" rIns="64002" bIns="32001"/>
            <a:lstStyle/>
            <a:p>
              <a:r>
                <a:rPr lang="en-US" sz="1500" b="1">
                  <a:solidFill>
                    <a:srgbClr val="000000"/>
                  </a:solidFill>
                </a:rPr>
                <a:t>Flight Software</a:t>
              </a:r>
              <a:endParaRPr lang="en-US" sz="2400" b="1"/>
            </a:p>
          </p:txBody>
        </p:sp>
        <p:sp>
          <p:nvSpPr>
            <p:cNvPr id="15371" name="Text Box 120"/>
            <p:cNvSpPr txBox="1">
              <a:spLocks noChangeArrowheads="1"/>
            </p:cNvSpPr>
            <p:nvPr/>
          </p:nvSpPr>
          <p:spPr bwMode="auto">
            <a:xfrm>
              <a:off x="7246" y="8205"/>
              <a:ext cx="2337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002" tIns="32001" rIns="64002" bIns="32001"/>
            <a:lstStyle/>
            <a:p>
              <a:pPr algn="ctr"/>
              <a:r>
                <a:rPr lang="en-US" sz="1500" b="1">
                  <a:solidFill>
                    <a:srgbClr val="000000"/>
                  </a:solidFill>
                </a:rPr>
                <a:t>Ground Architecture</a:t>
              </a:r>
            </a:p>
          </p:txBody>
        </p:sp>
      </p:grpSp>
      <p:sp>
        <p:nvSpPr>
          <p:cNvPr id="126" name="Rectangle 3"/>
          <p:cNvSpPr txBox="1">
            <a:spLocks noChangeArrowheads="1"/>
          </p:cNvSpPr>
          <p:nvPr/>
        </p:nvSpPr>
        <p:spPr bwMode="auto">
          <a:xfrm>
            <a:off x="158750" y="3175"/>
            <a:ext cx="88265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AMPERE System Overview</a:t>
            </a:r>
          </a:p>
        </p:txBody>
      </p:sp>
      <p:pic>
        <p:nvPicPr>
          <p:cNvPr id="15366" name="Picture 12" descr="SimpleLogo_Squ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AMPERE-</a:t>
            </a:r>
            <a:r>
              <a:rPr lang="en-US" sz="3600" dirty="0" err="1" smtClean="0">
                <a:solidFill>
                  <a:schemeClr val="bg1"/>
                </a:solidFill>
              </a:rPr>
              <a:t>SuperDARN</a:t>
            </a:r>
            <a:r>
              <a:rPr lang="en-US" sz="3600" dirty="0" smtClean="0">
                <a:solidFill>
                  <a:schemeClr val="bg1"/>
                </a:solidFill>
              </a:rPr>
              <a:t> 10 Mar ‘11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</a:rPr>
              <a:t>Went to AMPERE high for this CME-driven storm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 smtClean="0">
              <a:solidFill>
                <a:srgbClr val="FFFF66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Quick check of what there is for comparison with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SuperDARN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nderbj1\My Documents\AMPERE2\Science_Processing\Storm_events_overview\2011_March_9_12\sphfit_20110309_140000_141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6" name="Picture 14" descr="C:\Documents and Settings\anderbj1\My Documents\AMPERE2\Science_Processing\Storm_events_overview\2011_March_9_12\20110309.14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629400" y="381000"/>
            <a:ext cx="25843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Huh…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nderbj1\My Documents\AMPERE2\Science_Processing\Storm_events_overview\2011_March_9_12\sphfit_20110309_173000_174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16" descr="C:\Documents and Settings\anderbj1\My Documents\AMPERE2\Science_Processing\Storm_events_overview\2011_March_9_12\20110309.173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6629400" y="381000"/>
            <a:ext cx="30075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Okay…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nderbj1\My Documents\AMPERE2\Science_Processing\Storm_events_overview\2011_March_9_12\sphfit_20110309_233000_234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15" descr="C:\Documents and Settings\anderbj1\My Documents\AMPERE2\Science_Processing\Storm_events_overview\2011_March_9_12\20110309.23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148996" y="304800"/>
            <a:ext cx="39950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Ah, well…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anderbj1\My Documents\AMPERE2\Science_Processing\Storm_events_overview\2011_March_9_12\sphfit_20110310_070000_071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18" descr="C:\Documents and Settings\anderbj1\My Documents\AMPERE2\Science_Processing\Storm_events_overview\2011_March_9_12\20110310.7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477612" y="304800"/>
            <a:ext cx="36663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shucks…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nderbj1\My Documents\AMPERE2\Science_Processing\Storm_events_overview\2011_March_9_12\sphfit_20110310_083000_084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23" descr="C:\Documents and Settings\anderbj1\My Documents\AMPERE2\Science_Processing\Storm_events_overview\2011_March_9_12\20110310.83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7400"/>
            <a:ext cx="3124200" cy="3124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477612" y="304800"/>
            <a:ext cx="2727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darn…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anderbj1\My Documents\AMPERE2\Science_Processing\Storm_events_overview\2011_March_9_12\sphfit_20110310_090000_091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19" descr="C:\Documents and Settings\anderbj1\My Documents\AMPERE2\Science_Processing\Storm_events_overview\2011_March_9_12\20110310.9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6707744" y="304800"/>
            <a:ext cx="22076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solidFill>
                  <a:srgbClr val="FFFF99"/>
                </a:solidFill>
              </a:rPr>
              <a:t>hm</a:t>
            </a:r>
            <a:r>
              <a:rPr lang="en-US" sz="6600" dirty="0" smtClean="0">
                <a:solidFill>
                  <a:srgbClr val="FFFF99"/>
                </a:solidFill>
              </a:rPr>
              <a:t>…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Documents and Settings\anderbj1\My Documents\AMPERE2\Science_Processing\Storm_events_overview\2011_March_9_12\sphfit_20110310_120000_121000_north_summar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</p:spPr>
      </p:pic>
      <p:pic>
        <p:nvPicPr>
          <p:cNvPr id="3" name="Picture 20" descr="C:\Documents and Settings\anderbj1\My Documents\AMPERE2\Science_Processing\Storm_events_overview\2011_March_9_12\20110310.120.no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4352"/>
            <a:ext cx="3127248" cy="3127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4672904" y="304800"/>
            <a:ext cx="4471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99"/>
                </a:solidFill>
              </a:rPr>
              <a:t>super darn!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anderbj1\My Documents\My Pictures\Ghostbusters-t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-9551"/>
            <a:ext cx="5486398" cy="68771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2218" y="1066800"/>
            <a:ext cx="71511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99"/>
                </a:solidFill>
              </a:rPr>
              <a:t>We may need to team up!</a:t>
            </a:r>
          </a:p>
          <a:p>
            <a:pPr algn="ctr"/>
            <a:endParaRPr lang="en-US" sz="6600" dirty="0" smtClean="0">
              <a:solidFill>
                <a:srgbClr val="FFFF99"/>
              </a:solidFill>
            </a:endParaRPr>
          </a:p>
          <a:p>
            <a:pPr algn="ctr"/>
            <a:r>
              <a:rPr lang="en-US" sz="6600" dirty="0" smtClean="0">
                <a:solidFill>
                  <a:srgbClr val="FFFF99"/>
                </a:solidFill>
              </a:rPr>
              <a:t>It’s worked before!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Draw on mutual strengths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 smtClean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Use AMPERE to provide a global context for dense regional observations from </a:t>
            </a:r>
            <a:r>
              <a:rPr lang="en-US" sz="2800" kern="0" dirty="0" err="1" smtClean="0">
                <a:solidFill>
                  <a:srgbClr val="FFFF66"/>
                </a:solidFill>
                <a:latin typeface="+mn-lt"/>
              </a:rPr>
              <a:t>SuperDARN</a:t>
            </a:r>
            <a:endParaRPr lang="en-US" sz="2800" kern="0" dirty="0" smtClean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 smtClean="0">
              <a:solidFill>
                <a:srgbClr val="FFFF66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FF66"/>
                </a:solidFill>
                <a:latin typeface="+mn-lt"/>
              </a:rPr>
              <a:t>3 Aug 2010 – Merkin (SD2010):</a:t>
            </a:r>
          </a:p>
          <a:p>
            <a:pPr marL="800100" lvl="1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FF66"/>
                </a:solidFill>
                <a:latin typeface="+mn-lt"/>
              </a:rPr>
              <a:t>1700 to 2300 @ 30 min intervals</a:t>
            </a:r>
            <a:endParaRPr lang="en-US" sz="2400" kern="0" dirty="0" smtClean="0">
              <a:solidFill>
                <a:srgbClr val="FFFF66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kern="0" dirty="0" smtClean="0">
              <a:solidFill>
                <a:srgbClr val="FFFF66"/>
              </a:solidFill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Technical Status: 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r>
              <a:rPr lang="en-US" sz="2800" smtClean="0"/>
              <a:t>Space segment</a:t>
            </a:r>
          </a:p>
          <a:p>
            <a:pPr lvl="1"/>
            <a:r>
              <a:rPr lang="en-US" sz="2400" smtClean="0"/>
              <a:t>Space software development, test, upload and commissioning completed: 31 May 2010</a:t>
            </a:r>
          </a:p>
          <a:p>
            <a:pPr lvl="1"/>
            <a:r>
              <a:rPr lang="en-US" sz="2400" smtClean="0"/>
              <a:t>Space segment Operations Readiness Review: 24 May 2010</a:t>
            </a:r>
          </a:p>
          <a:p>
            <a:endParaRPr lang="en-US" sz="2800" smtClean="0"/>
          </a:p>
          <a:p>
            <a:r>
              <a:rPr lang="en-US" sz="2800" smtClean="0"/>
              <a:t>Ground data systems</a:t>
            </a:r>
          </a:p>
          <a:p>
            <a:pPr lvl="1"/>
            <a:r>
              <a:rPr lang="en-US" sz="2400" smtClean="0"/>
              <a:t>Data ingestion and accounting completed (Boeing)</a:t>
            </a:r>
          </a:p>
          <a:p>
            <a:pPr lvl="1"/>
            <a:r>
              <a:rPr lang="en-US" sz="2400" smtClean="0"/>
              <a:t>Transition to new hardware gradual (Boeing)</a:t>
            </a:r>
          </a:p>
          <a:p>
            <a:pPr lvl="1"/>
            <a:r>
              <a:rPr lang="en-US" sz="2400" smtClean="0"/>
              <a:t>Data transfer and receipt in place (secure ftp, 24/7)</a:t>
            </a:r>
          </a:p>
        </p:txBody>
      </p:sp>
      <p:pic>
        <p:nvPicPr>
          <p:cNvPr id="14340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nderbj1\My Documents\AMPERE2\presentations\SWW_April_2011\stuff_for_brian\ampere_superdarn_overlay\euv_precip_anel\frame_00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nderbj1\My Documents\AMPERE2\presentations\SWW_April_2011\stuff_for_brian\ampere_superdarn_overlay\euv_precip_anel\frame_01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anderbj1\My Documents\AMPERE2\presentations\SWW_April_2011\stuff_for_brian\ampere_superdarn_overlay\euv_precip_anel\frame_03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anderbj1\My Documents\AMPERE2\presentations\SWW_April_2011\stuff_for_brian\ampere_superdarn_overlay\euv_precip_anel\frame_04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nderbj1\My Documents\AMPERE2\presentations\SWW_April_2011\stuff_for_brian\ampere_superdarn_overlay\euv_precip_anel\frame_06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nderbj1\My Documents\AMPERE2\presentations\SWW_April_2011\stuff_for_brian\ampere_superdarn_overlay\euv_precip_anel\frame_07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nderbj1\My Documents\AMPERE2\presentations\SWW_April_2011\stuff_for_brian\ampere_superdarn_overlay\euv_precip_anel\frame_09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nderbj1\My Documents\AMPERE2\presentations\SWW_April_2011\stuff_for_brian\ampere_superdarn_overlay\euv_precip_anel\frame_10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anderbj1\My Documents\AMPERE2\presentations\SWW_April_2011\stuff_for_brian\ampere_superdarn_overlay\euv_precip_anel\frame_12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anderbj1\My Documents\AMPERE2\presentations\SWW_April_2011\stuff_for_brian\ampere_superdarn_overlay\euv_precip_anel\frame_13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Technical Status: B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sz="2800" dirty="0" smtClean="0"/>
              <a:t>Science Data Center</a:t>
            </a:r>
          </a:p>
          <a:p>
            <a:pPr lvl="1"/>
            <a:r>
              <a:rPr lang="en-US" sz="2400" dirty="0" smtClean="0"/>
              <a:t>Data ingestion: beta version complete</a:t>
            </a:r>
          </a:p>
          <a:p>
            <a:pPr lvl="2"/>
            <a:r>
              <a:rPr lang="en-US" sz="2000" dirty="0" smtClean="0"/>
              <a:t>Pre-processing: archive, merge, model field comparison/evaluation, attitude analysis</a:t>
            </a:r>
          </a:p>
          <a:p>
            <a:pPr lvl="2"/>
            <a:r>
              <a:rPr lang="en-US" sz="2000" dirty="0" smtClean="0"/>
              <a:t>Repair: ‘bad actor’; residuals weighting, gaps</a:t>
            </a:r>
          </a:p>
          <a:p>
            <a:pPr lvl="1"/>
            <a:r>
              <a:rPr lang="en-US" sz="2400" dirty="0" smtClean="0"/>
              <a:t>Inversions: fit to </a:t>
            </a:r>
            <a:r>
              <a:rPr lang="en-US" sz="2400" b="1" dirty="0" smtClean="0">
                <a:latin typeface="Symbol" pitchFamily="18" charset="2"/>
              </a:rPr>
              <a:t>d</a:t>
            </a:r>
            <a:r>
              <a:rPr lang="en-US" sz="2400" b="1" dirty="0" smtClean="0"/>
              <a:t>B</a:t>
            </a:r>
            <a:r>
              <a:rPr lang="en-US" sz="2400" dirty="0" smtClean="0"/>
              <a:t>; derivation of </a:t>
            </a:r>
            <a:r>
              <a:rPr lang="en-US" sz="2400" i="1" dirty="0" err="1" smtClean="0"/>
              <a:t>J</a:t>
            </a:r>
            <a:r>
              <a:rPr lang="en-US" sz="2400" baseline="-25000" dirty="0" err="1" smtClean="0"/>
              <a:t>f</a:t>
            </a:r>
            <a:endParaRPr lang="en-US" sz="2400" baseline="-25000" dirty="0" smtClean="0"/>
          </a:p>
          <a:p>
            <a:pPr lvl="2"/>
            <a:r>
              <a:rPr lang="en-US" sz="2000" dirty="0" smtClean="0"/>
              <a:t>Full sphere fit beta version completed (IDL version)</a:t>
            </a:r>
          </a:p>
          <a:p>
            <a:pPr lvl="2"/>
            <a:r>
              <a:rPr lang="en-US" sz="2000" dirty="0" smtClean="0"/>
              <a:t>High resolution cap fits in final development</a:t>
            </a:r>
          </a:p>
          <a:p>
            <a:pPr lvl="2"/>
            <a:r>
              <a:rPr lang="en-US" sz="2000" dirty="0" smtClean="0"/>
              <a:t>Convert all to compiled code for execution speed</a:t>
            </a:r>
          </a:p>
          <a:p>
            <a:pPr lvl="1"/>
            <a:r>
              <a:rPr lang="en-US" sz="2400" dirty="0" smtClean="0"/>
              <a:t>Coordinate system transformations and derivation of data products</a:t>
            </a:r>
          </a:p>
          <a:p>
            <a:pPr lvl="1"/>
            <a:r>
              <a:rPr lang="en-US" sz="2400" dirty="0" smtClean="0"/>
              <a:t>Data access system</a:t>
            </a:r>
          </a:p>
          <a:p>
            <a:pPr lvl="2"/>
            <a:r>
              <a:rPr lang="en-US" sz="2000" dirty="0" smtClean="0"/>
              <a:t>Patterned on </a:t>
            </a:r>
            <a:r>
              <a:rPr lang="en-US" sz="2000" dirty="0" err="1" smtClean="0"/>
              <a:t>SuperDARN</a:t>
            </a:r>
            <a:r>
              <a:rPr lang="en-US" sz="2000" dirty="0" smtClean="0"/>
              <a:t> system</a:t>
            </a:r>
          </a:p>
          <a:p>
            <a:pPr lvl="2"/>
            <a:r>
              <a:rPr lang="en-US" sz="2000" dirty="0" smtClean="0"/>
              <a:t>Browse and basic displays: beta version completed</a:t>
            </a:r>
          </a:p>
        </p:txBody>
      </p:sp>
      <p:pic>
        <p:nvPicPr>
          <p:cNvPr id="18436" name="Picture 6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8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nderbj1\My Documents\AMPERE2\presentations\SWW_April_2011\stuff_for_brian\ampere_superdarn_overlay\euv_precip_anel\frame_15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anderbj1\My Documents\AMPERE2\presentations\SWW_April_2011\stuff_for_brian\ampere_superdarn_overlay\euv_precip_anel\frame_165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Documents and Settings\anderbj1\My Documents\AMPERE2\presentations\SWW_April_2011\stuff_for_brian\ampere_superdarn_overlay\euv_precip_anel\frame_180.png"/>
          <p:cNvPicPr>
            <a:picLocks noChangeAspect="1" noChangeArrowheads="1"/>
          </p:cNvPicPr>
          <p:nvPr/>
        </p:nvPicPr>
        <p:blipFill>
          <a:blip r:embed="rId2" cstate="print"/>
          <a:srcRect t="5000" b="8125"/>
          <a:stretch>
            <a:fillRect/>
          </a:stretch>
        </p:blipFill>
        <p:spPr bwMode="auto">
          <a:xfrm>
            <a:off x="640080" y="0"/>
            <a:ext cx="7900432" cy="686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70660" name="Picture 4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sz="2800" dirty="0" smtClean="0"/>
              <a:t>AMPERE development is on schedule</a:t>
            </a:r>
          </a:p>
          <a:p>
            <a:r>
              <a:rPr lang="en-US" sz="2800" dirty="0" smtClean="0"/>
              <a:t>First data products released: ampere.jhuapl.edu</a:t>
            </a:r>
          </a:p>
          <a:p>
            <a:r>
              <a:rPr lang="en-US" sz="2800" dirty="0" smtClean="0"/>
              <a:t>Joint analyses between AMPERE and </a:t>
            </a:r>
            <a:r>
              <a:rPr lang="en-US" sz="2800" dirty="0" err="1" smtClean="0"/>
              <a:t>SuperDARN</a:t>
            </a:r>
            <a:r>
              <a:rPr lang="en-US" sz="2800" dirty="0" smtClean="0"/>
              <a:t> are just getting started</a:t>
            </a:r>
          </a:p>
          <a:p>
            <a:pPr lvl="1"/>
            <a:r>
              <a:rPr lang="en-US" sz="2400" dirty="0" smtClean="0"/>
              <a:t>Each resource has its own strengths and weaknesses</a:t>
            </a:r>
          </a:p>
          <a:p>
            <a:pPr lvl="1"/>
            <a:r>
              <a:rPr lang="en-US" sz="2400" dirty="0" smtClean="0"/>
              <a:t>Correspondence found so far is very encouraging</a:t>
            </a:r>
            <a:endParaRPr lang="en-US" sz="2800" dirty="0" smtClean="0"/>
          </a:p>
          <a:p>
            <a:r>
              <a:rPr lang="en-US" sz="2800" dirty="0" smtClean="0"/>
              <a:t>One possible approach: use AMPERE to help provide global context for regional observations</a:t>
            </a:r>
          </a:p>
          <a:p>
            <a:r>
              <a:rPr lang="en-US" sz="2800" dirty="0" smtClean="0"/>
              <a:t>Curious, clever investigators working without ‘centralized’ guidance are the best way to make the discoveries hiding in the data!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JHU/APL Confidential/Proprietary</a:t>
            </a:r>
          </a:p>
        </p:txBody>
      </p:sp>
      <p:sp>
        <p:nvSpPr>
          <p:cNvPr id="18435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24 May 2010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AMPERE ORR SDC Status Slide </a:t>
            </a:r>
            <a:fld id="{941C5477-6BCD-46F0-A511-ADA96BDA56F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0" y="46038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Magnetic Field Pre-processing</a:t>
            </a:r>
          </a:p>
        </p:txBody>
      </p:sp>
      <p:pic>
        <p:nvPicPr>
          <p:cNvPr id="18438" name="Picture 12" descr="SimpleLogo_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3" descr="ns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Line 14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" name="Diagram 10"/>
          <p:cNvGraphicFramePr/>
          <p:nvPr/>
        </p:nvGraphicFramePr>
        <p:xfrm>
          <a:off x="609600" y="1066800"/>
          <a:ext cx="8001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442" name="TextBox 8"/>
          <p:cNvSpPr txBox="1">
            <a:spLocks noChangeArrowheads="1"/>
          </p:cNvSpPr>
          <p:nvPr/>
        </p:nvSpPr>
        <p:spPr bwMode="auto">
          <a:xfrm>
            <a:off x="6629400" y="5029200"/>
            <a:ext cx="2362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Eliminating the need for this step is our next big </a:t>
            </a:r>
            <a:r>
              <a:rPr lang="en-US" dirty="0" smtClean="0">
                <a:solidFill>
                  <a:srgbClr val="FFFF66"/>
                </a:solidFill>
              </a:rPr>
              <a:t>task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13" name="Straight Arrow Connector 12"/>
          <p:cNvCxnSpPr>
            <a:stCxn id="18442" idx="1"/>
          </p:cNvCxnSpPr>
          <p:nvPr/>
        </p:nvCxnSpPr>
        <p:spPr>
          <a:xfrm rot="10800000">
            <a:off x="6096000" y="5486400"/>
            <a:ext cx="533400" cy="47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6629400" y="3952875"/>
            <a:ext cx="2362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Requires additional analysis using quiet-day </a:t>
            </a:r>
            <a:r>
              <a:rPr lang="en-US" dirty="0" smtClean="0">
                <a:solidFill>
                  <a:srgbClr val="FFFF66"/>
                </a:solidFill>
              </a:rPr>
              <a:t>data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15" name="Straight Arrow Connector 14"/>
          <p:cNvCxnSpPr>
            <a:stCxn id="18444" idx="1"/>
          </p:cNvCxnSpPr>
          <p:nvPr/>
        </p:nvCxnSpPr>
        <p:spPr>
          <a:xfrm rot="10800000">
            <a:off x="6096000" y="4410075"/>
            <a:ext cx="533400" cy="47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6" name="TextBox 14"/>
          <p:cNvSpPr txBox="1">
            <a:spLocks noChangeArrowheads="1"/>
          </p:cNvSpPr>
          <p:nvPr/>
        </p:nvSpPr>
        <p:spPr bwMode="auto">
          <a:xfrm>
            <a:off x="228600" y="4362450"/>
            <a:ext cx="236220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Identifying gaps and intelligently ‘splicing’ automatically is not </a:t>
            </a:r>
            <a:r>
              <a:rPr lang="en-US" dirty="0" smtClean="0">
                <a:solidFill>
                  <a:srgbClr val="FFFF66"/>
                </a:solidFill>
              </a:rPr>
              <a:t>trivial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2590800" y="4953000"/>
            <a:ext cx="533400" cy="4763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8" name="TextBox 16"/>
          <p:cNvSpPr txBox="1">
            <a:spLocks noChangeArrowheads="1"/>
          </p:cNvSpPr>
          <p:nvPr/>
        </p:nvSpPr>
        <p:spPr bwMode="auto">
          <a:xfrm>
            <a:off x="228600" y="2838450"/>
            <a:ext cx="236220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Since we are only interested in </a:t>
            </a:r>
            <a:r>
              <a:rPr lang="en-US" b="1" dirty="0" smtClean="0">
                <a:solidFill>
                  <a:srgbClr val="FFFF66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FF66"/>
                </a:solidFill>
              </a:rPr>
              <a:t>B,</a:t>
            </a: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dirty="0">
                <a:solidFill>
                  <a:srgbClr val="FFFF66"/>
                </a:solidFill>
              </a:rPr>
              <a:t>the accuracy of IGRF is not critical for </a:t>
            </a:r>
            <a:r>
              <a:rPr lang="en-US" dirty="0" smtClean="0">
                <a:solidFill>
                  <a:srgbClr val="FFFF66"/>
                </a:solidFill>
              </a:rPr>
              <a:t>this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590800" y="3429000"/>
            <a:ext cx="533400" cy="4763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0" name="TextBox 18"/>
          <p:cNvSpPr txBox="1">
            <a:spLocks noChangeArrowheads="1"/>
          </p:cNvSpPr>
          <p:nvPr/>
        </p:nvSpPr>
        <p:spPr bwMode="auto">
          <a:xfrm>
            <a:off x="6629400" y="1524000"/>
            <a:ext cx="2362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Step we didn’t expect. Only evident in AMPERE </a:t>
            </a:r>
            <a:r>
              <a:rPr lang="en-US" dirty="0" smtClean="0">
                <a:solidFill>
                  <a:srgbClr val="FFFF66"/>
                </a:solidFill>
              </a:rPr>
              <a:t>data</a:t>
            </a:r>
            <a:endParaRPr lang="en-US" dirty="0">
              <a:solidFill>
                <a:srgbClr val="FFFF66"/>
              </a:solidFill>
            </a:endParaRPr>
          </a:p>
        </p:txBody>
      </p:sp>
      <p:cxnSp>
        <p:nvCxnSpPr>
          <p:cNvPr id="21" name="Straight Arrow Connector 20"/>
          <p:cNvCxnSpPr>
            <a:stCxn id="18450" idx="1"/>
          </p:cNvCxnSpPr>
          <p:nvPr/>
        </p:nvCxnSpPr>
        <p:spPr>
          <a:xfrm rot="10800000">
            <a:off x="6096000" y="1981200"/>
            <a:ext cx="533400" cy="47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17441</TotalTime>
  <Words>1975</Words>
  <Application>Microsoft Office PowerPoint</Application>
  <PresentationFormat>On-screen Show (4:3)</PresentationFormat>
  <Paragraphs>398</Paragraphs>
  <Slides>83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Default Design</vt:lpstr>
      <vt:lpstr>Equation</vt:lpstr>
      <vt:lpstr>Slide 1</vt:lpstr>
      <vt:lpstr>Outline</vt:lpstr>
      <vt:lpstr>Slide 3</vt:lpstr>
      <vt:lpstr>Slide 4</vt:lpstr>
      <vt:lpstr>Data Acquisition Implemented</vt:lpstr>
      <vt:lpstr>Slide 6</vt:lpstr>
      <vt:lpstr>Technical Status: A</vt:lpstr>
      <vt:lpstr>Technical Status: B</vt:lpstr>
      <vt:lpstr>Slide 9</vt:lpstr>
      <vt:lpstr>Slide 10</vt:lpstr>
      <vt:lpstr>Analysis for DB, Jr</vt:lpstr>
      <vt:lpstr>Test Data Acquisition Summary</vt:lpstr>
      <vt:lpstr>High Rate Acquisition Summary</vt:lpstr>
      <vt:lpstr>Beta Release: 11 Dec 2010!  http://ampere.jhuapl.edu</vt:lpstr>
      <vt:lpstr>AMPERE Data Center  http://ampere.jhuapl.edu</vt:lpstr>
      <vt:lpstr>Development Timeline</vt:lpstr>
      <vt:lpstr>Slide 17</vt:lpstr>
      <vt:lpstr>Slide 18</vt:lpstr>
      <vt:lpstr>Slide 19</vt:lpstr>
      <vt:lpstr>Clausen et al. (SD 2011)</vt:lpstr>
      <vt:lpstr>Clausen et al. (SD 2011)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Merkin et al. (SD 2011)</vt:lpstr>
      <vt:lpstr>Slide 30</vt:lpstr>
      <vt:lpstr>Summary Frame: 1810-1820 UT</vt:lpstr>
      <vt:lpstr>EUV only: 1810-1820 UT</vt:lpstr>
      <vt:lpstr>+precip.: 1810-1820 UT</vt:lpstr>
      <vt:lpstr>+turbulence: 1810-1820 UT</vt:lpstr>
      <vt:lpstr>SuperDARN overlay: 1810-1820 UT</vt:lpstr>
      <vt:lpstr>Time Development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Assessment</vt:lpstr>
      <vt:lpstr>Slide 48</vt:lpstr>
      <vt:lpstr>Step-like artifacts in dB</vt:lpstr>
      <vt:lpstr>Slide 50</vt:lpstr>
      <vt:lpstr>Slide 51</vt:lpstr>
      <vt:lpstr>Limitation of fits: ringing</vt:lpstr>
      <vt:lpstr>Slide 53</vt:lpstr>
      <vt:lpstr>~10x disparity in lat/lon res.</vt:lpstr>
      <vt:lpstr>Slide 55</vt:lpstr>
      <vt:lpstr>Data splicing</vt:lpstr>
      <vt:lpstr>Slide 57</vt:lpstr>
      <vt:lpstr>Slide 58</vt:lpstr>
      <vt:lpstr>Slide 59</vt:lpstr>
      <vt:lpstr>AMPERE-SuperDARN 10 Mar ‘11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Draw on mutual strengths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Conclusions</vt:lpstr>
    </vt:vector>
  </TitlesOfParts>
  <Company>JHUAPL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AMPERE</dc:title>
  <dc:creator>anderbj1</dc:creator>
  <cp:lastModifiedBy>anderbj1</cp:lastModifiedBy>
  <cp:revision>523</cp:revision>
  <dcterms:created xsi:type="dcterms:W3CDTF">2008-06-18T21:42:10Z</dcterms:created>
  <dcterms:modified xsi:type="dcterms:W3CDTF">2011-06-03T03:05:02Z</dcterms:modified>
</cp:coreProperties>
</file>